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aleway"/>
      <p:regular r:id="rId51"/>
      <p:bold r:id="rId52"/>
      <p:italic r:id="rId53"/>
      <p:boldItalic r:id="rId54"/>
    </p:embeddedFont>
    <p:embeddedFont>
      <p:font typeface="Lato"/>
      <p:regular r:id="rId55"/>
      <p:bold r:id="rId56"/>
      <p:italic r:id="rId57"/>
      <p:boldItalic r:id="rId58"/>
    </p:embeddedFont>
    <p:embeddedFont>
      <p:font typeface="Roboto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boldItalic.fntdata"/><Relationship Id="rId61" Type="http://schemas.openxmlformats.org/officeDocument/2006/relationships/font" Target="fonts/RobotoMon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regular.fntdata"/><Relationship Id="rId50" Type="http://schemas.openxmlformats.org/officeDocument/2006/relationships/slide" Target="slides/slide45.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6.xml"/><Relationship Id="rId55" Type="http://schemas.openxmlformats.org/officeDocument/2006/relationships/font" Target="fonts/Lato-regular.fntdata"/><Relationship Id="rId10" Type="http://schemas.openxmlformats.org/officeDocument/2006/relationships/slide" Target="slides/slide5.xml"/><Relationship Id="rId54" Type="http://schemas.openxmlformats.org/officeDocument/2006/relationships/font" Target="fonts/Raleway-boldItalic.fntdata"/><Relationship Id="rId13" Type="http://schemas.openxmlformats.org/officeDocument/2006/relationships/slide" Target="slides/slide8.xml"/><Relationship Id="rId57" Type="http://schemas.openxmlformats.org/officeDocument/2006/relationships/font" Target="fonts/Lato-italic.fntdata"/><Relationship Id="rId12" Type="http://schemas.openxmlformats.org/officeDocument/2006/relationships/slide" Target="slides/slide7.xml"/><Relationship Id="rId56" Type="http://schemas.openxmlformats.org/officeDocument/2006/relationships/font" Target="fonts/Lato-bold.fntdata"/><Relationship Id="rId15" Type="http://schemas.openxmlformats.org/officeDocument/2006/relationships/slide" Target="slides/slide10.xml"/><Relationship Id="rId59" Type="http://schemas.openxmlformats.org/officeDocument/2006/relationships/font" Target="fonts/RobotoMono-regular.fntdata"/><Relationship Id="rId14" Type="http://schemas.openxmlformats.org/officeDocument/2006/relationships/slide" Target="slides/slide9.xml"/><Relationship Id="rId58"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eede18636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6eede1863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eede18636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6eede18636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eede18636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6eede18636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dfb8aac29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7dfb8aac29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effd4ac03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6effd4ac0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effd4ac03_2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6effd4ac03_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dfb8aac29_2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7dfb8aac29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effd4ac03_2_1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6effd4ac03_2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effd4ac03_2_2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6effd4ac03_2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dfb8aac29_2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7dfb8aac29_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dfb8aac29_2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7dfb8aac29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effd4ac03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6effd4ac0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efe8fa658_3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6efe8fa658_3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efe8fa658_3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6efe8fa658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efe8fa658_3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6efe8fa658_3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6efe8fa658_3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6efe8fa658_3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effd4ac03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6effd4ac03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effd4ac03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6effd4ac03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effd4ac0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6effd4ac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a13087d14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8a13087d1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effd4ac03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6effd4ac0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6effd4ac03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6effd4ac03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effd4ac03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6effd4ac03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effd4ac03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6effd4ac0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effd4ac03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6effd4ac03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effd4ac03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6effd4ac03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effd4ac03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6effd4ac0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efe8fa658_3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6efe8fa658_3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6efe8fa658_3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6efe8fa658_3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efe8fa658_3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6efe8fa658_3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a13087d14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8a13087d14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efc4e4aee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6efc4e4aee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6efc4e4aee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6efc4e4aee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6effd4ac03_3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6effd4ac03_3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6effd4ac03_3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6effd4ac03_3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6effd4ac03_3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6effd4ac03_3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6f0f54ed11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6f0f54ed1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8a13087d14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8a13087d14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a13087d1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8a13087d1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4169130"/>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3" name="Shape 23"/>
        <p:cNvGrpSpPr/>
        <p:nvPr/>
      </p:nvGrpSpPr>
      <p:grpSpPr>
        <a:xfrm>
          <a:off x="0" y="0"/>
          <a:ext cx="0" cy="0"/>
          <a:chOff x="0" y="0"/>
          <a:chExt cx="0" cy="0"/>
        </a:xfrm>
      </p:grpSpPr>
      <p:grpSp>
        <p:nvGrpSpPr>
          <p:cNvPr id="24" name="Google Shape;24;p4"/>
          <p:cNvGrpSpPr/>
          <p:nvPr/>
        </p:nvGrpSpPr>
        <p:grpSpPr>
          <a:xfrm>
            <a:off x="830392" y="1191256"/>
            <a:ext cx="745763" cy="45826"/>
            <a:chOff x="4580561" y="2589004"/>
            <a:chExt cx="1064464" cy="25200"/>
          </a:xfrm>
        </p:grpSpPr>
        <p:sp>
          <p:nvSpPr>
            <p:cNvPr id="25" name="Google Shape;2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 name="Google Shape;27;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8" name="Google Shape;28;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5"/>
          <p:cNvGrpSpPr/>
          <p:nvPr/>
        </p:nvGrpSpPr>
        <p:grpSpPr>
          <a:xfrm>
            <a:off x="830392" y="1191256"/>
            <a:ext cx="745763" cy="45826"/>
            <a:chOff x="4580561" y="2589004"/>
            <a:chExt cx="1064464" cy="25200"/>
          </a:xfrm>
        </p:grpSpPr>
        <p:sp>
          <p:nvSpPr>
            <p:cNvPr id="32" name="Google Shape;3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5" name="Google Shape;35;p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6" name="Google Shape;36;p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7" name="Google Shape;37;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 name="Google Shape;40;p6"/>
          <p:cNvGrpSpPr/>
          <p:nvPr/>
        </p:nvGrpSpPr>
        <p:grpSpPr>
          <a:xfrm>
            <a:off x="830392" y="1191256"/>
            <a:ext cx="745763" cy="45826"/>
            <a:chOff x="4580561" y="2589004"/>
            <a:chExt cx="1064464" cy="25200"/>
          </a:xfrm>
        </p:grpSpPr>
        <p:sp>
          <p:nvSpPr>
            <p:cNvPr id="41" name="Google Shape;41;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4" name="Google Shape;44;p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5" name="Google Shape;45;p6"/>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49" name="Google Shape;49;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0" name="Shape 50"/>
        <p:cNvGrpSpPr/>
        <p:nvPr/>
      </p:nvGrpSpPr>
      <p:grpSpPr>
        <a:xfrm>
          <a:off x="0" y="0"/>
          <a:ext cx="0" cy="0"/>
          <a:chOff x="0" y="0"/>
          <a:chExt cx="0" cy="0"/>
        </a:xfrm>
      </p:grpSpPr>
      <p:sp>
        <p:nvSpPr>
          <p:cNvPr id="51" name="Google Shape;51;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 name="Google Shape;52;p8"/>
          <p:cNvGrpSpPr/>
          <p:nvPr/>
        </p:nvGrpSpPr>
        <p:grpSpPr>
          <a:xfrm>
            <a:off x="830392" y="1191256"/>
            <a:ext cx="745763" cy="45826"/>
            <a:chOff x="4580561" y="2589004"/>
            <a:chExt cx="1064464" cy="25200"/>
          </a:xfrm>
        </p:grpSpPr>
        <p:sp>
          <p:nvSpPr>
            <p:cNvPr id="53" name="Google Shape;53;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6" name="Google Shape;56;p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7" name="Google Shape;57;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8" name="Shape 58"/>
        <p:cNvGrpSpPr/>
        <p:nvPr/>
      </p:nvGrpSpPr>
      <p:grpSpPr>
        <a:xfrm>
          <a:off x="0" y="0"/>
          <a:ext cx="0" cy="0"/>
          <a:chOff x="0" y="0"/>
          <a:chExt cx="0" cy="0"/>
        </a:xfrm>
      </p:grpSpPr>
      <p:sp>
        <p:nvSpPr>
          <p:cNvPr id="59" name="Google Shape;59;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9"/>
          <p:cNvGrpSpPr/>
          <p:nvPr/>
        </p:nvGrpSpPr>
        <p:grpSpPr>
          <a:xfrm>
            <a:off x="830392" y="1191256"/>
            <a:ext cx="745763" cy="45826"/>
            <a:chOff x="4580561" y="2589004"/>
            <a:chExt cx="1064464" cy="25200"/>
          </a:xfrm>
        </p:grpSpPr>
        <p:sp>
          <p:nvSpPr>
            <p:cNvPr id="61" name="Google Shape;61;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4" name="Google Shape;64;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5" name="Shape 65"/>
        <p:cNvGrpSpPr/>
        <p:nvPr/>
      </p:nvGrpSpPr>
      <p:grpSpPr>
        <a:xfrm>
          <a:off x="0" y="0"/>
          <a:ext cx="0" cy="0"/>
          <a:chOff x="0" y="0"/>
          <a:chExt cx="0" cy="0"/>
        </a:xfrm>
      </p:grpSpPr>
      <p:sp>
        <p:nvSpPr>
          <p:cNvPr id="66" name="Google Shape;66;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10"/>
          <p:cNvGrpSpPr/>
          <p:nvPr/>
        </p:nvGrpSpPr>
        <p:grpSpPr>
          <a:xfrm>
            <a:off x="830392" y="1191256"/>
            <a:ext cx="745763" cy="45826"/>
            <a:chOff x="4580561" y="2589004"/>
            <a:chExt cx="1064464" cy="25200"/>
          </a:xfrm>
        </p:grpSpPr>
        <p:sp>
          <p:nvSpPr>
            <p:cNvPr id="68" name="Google Shape;6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10"/>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71" name="Google Shape;71;p10"/>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16.png"/><Relationship Id="rId8"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40.png"/><Relationship Id="rId5" Type="http://schemas.openxmlformats.org/officeDocument/2006/relationships/image" Target="../media/image56.png"/><Relationship Id="rId6"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0.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image" Target="../media/image57.png"/><Relationship Id="rId5"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2.png"/><Relationship Id="rId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79.png"/><Relationship Id="rId7" Type="http://schemas.openxmlformats.org/officeDocument/2006/relationships/image" Target="../media/image78.png"/></Relationships>
</file>

<file path=ppt/slides/_rels/slide4.xml.rels><?xml version="1.0" encoding="UTF-8" standalone="yes"?><Relationships xmlns="http://schemas.openxmlformats.org/package/2006/relationships"><Relationship Id="rId11" Type="http://schemas.openxmlformats.org/officeDocument/2006/relationships/image" Target="../media/image7.jpg"/><Relationship Id="rId10" Type="http://schemas.openxmlformats.org/officeDocument/2006/relationships/image" Target="../media/image77.jpg"/><Relationship Id="rId13" Type="http://schemas.openxmlformats.org/officeDocument/2006/relationships/image" Target="../media/image10.jpg"/><Relationship Id="rId12" Type="http://schemas.openxmlformats.org/officeDocument/2006/relationships/image" Target="../media/image5.jp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35.jpg"/><Relationship Id="rId9" Type="http://schemas.openxmlformats.org/officeDocument/2006/relationships/image" Target="../media/image30.jpg"/><Relationship Id="rId5" Type="http://schemas.openxmlformats.org/officeDocument/2006/relationships/image" Target="../media/image11.jpg"/><Relationship Id="rId6" Type="http://schemas.openxmlformats.org/officeDocument/2006/relationships/image" Target="../media/image37.jpg"/><Relationship Id="rId7" Type="http://schemas.openxmlformats.org/officeDocument/2006/relationships/image" Target="../media/image1.jpg"/><Relationship Id="rId8"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4.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9.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1" Type="http://schemas.openxmlformats.org/officeDocument/2006/relationships/image" Target="../media/image29.jpg"/><Relationship Id="rId10" Type="http://schemas.openxmlformats.org/officeDocument/2006/relationships/image" Target="../media/image28.jp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3.jpg"/><Relationship Id="rId9" Type="http://schemas.openxmlformats.org/officeDocument/2006/relationships/image" Target="../media/image13.jpg"/><Relationship Id="rId5" Type="http://schemas.openxmlformats.org/officeDocument/2006/relationships/image" Target="../media/image39.jpg"/><Relationship Id="rId6" Type="http://schemas.openxmlformats.org/officeDocument/2006/relationships/image" Target="../media/image2.jpg"/><Relationship Id="rId7" Type="http://schemas.openxmlformats.org/officeDocument/2006/relationships/image" Target="../media/image4.jpg"/><Relationship Id="rId8"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Ferrero detector</a:t>
            </a:r>
            <a:endParaRPr/>
          </a:p>
        </p:txBody>
      </p:sp>
      <p:sp>
        <p:nvSpPr>
          <p:cNvPr id="87" name="Google Shape;87;p13"/>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Giudice Gianluca, Formenti Matteo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2"/>
          <p:cNvPicPr preferRelativeResize="0"/>
          <p:nvPr/>
        </p:nvPicPr>
        <p:blipFill rotWithShape="1">
          <a:blip r:embed="rId3">
            <a:alphaModFix/>
          </a:blip>
          <a:srcRect b="0" l="0" r="0" t="0"/>
          <a:stretch/>
        </p:blipFill>
        <p:spPr>
          <a:xfrm>
            <a:off x="2552125" y="478850"/>
            <a:ext cx="6591874" cy="4664650"/>
          </a:xfrm>
          <a:prstGeom prst="rect">
            <a:avLst/>
          </a:prstGeom>
          <a:noFill/>
          <a:ln>
            <a:noFill/>
          </a:ln>
        </p:spPr>
      </p:pic>
      <p:sp>
        <p:nvSpPr>
          <p:cNvPr id="157" name="Google Shape;157;p22"/>
          <p:cNvSpPr txBox="1"/>
          <p:nvPr>
            <p:ph type="title"/>
          </p:nvPr>
        </p:nvSpPr>
        <p:spPr>
          <a:xfrm>
            <a:off x="0" y="1318650"/>
            <a:ext cx="25521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EDGE DETECTION</a:t>
            </a:r>
            <a:endParaRPr sz="1200">
              <a:solidFill>
                <a:schemeClr val="dk1"/>
              </a:solidFill>
            </a:endParaRPr>
          </a:p>
        </p:txBody>
      </p:sp>
      <p:sp>
        <p:nvSpPr>
          <p:cNvPr id="158" name="Google Shape;158;p22"/>
          <p:cNvSpPr txBox="1"/>
          <p:nvPr>
            <p:ph idx="1" type="body"/>
          </p:nvPr>
        </p:nvSpPr>
        <p:spPr>
          <a:xfrm>
            <a:off x="0" y="1681050"/>
            <a:ext cx="25521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sz="1000"/>
              <a:t>Canny edge detection returns a very “noisy” image in the box region (caused by the variance between all chocolates) and a somewhat clean image over the table. Using this image allows the algorithm to distinguish between box and table: high edge presence is classified as box or other objects, low edge presence is table.</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0" y="1318650"/>
            <a:ext cx="25521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BOX DETECTION</a:t>
            </a:r>
            <a:endParaRPr sz="1200">
              <a:solidFill>
                <a:schemeClr val="dk1"/>
              </a:solidFill>
            </a:endParaRPr>
          </a:p>
        </p:txBody>
      </p:sp>
      <p:sp>
        <p:nvSpPr>
          <p:cNvPr id="164" name="Google Shape;164;p23"/>
          <p:cNvSpPr txBox="1"/>
          <p:nvPr>
            <p:ph idx="1" type="body"/>
          </p:nvPr>
        </p:nvSpPr>
        <p:spPr>
          <a:xfrm>
            <a:off x="0" y="1681050"/>
            <a:ext cx="25521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sz="1000"/>
              <a:t>The edge image is binarized using a sliding mask of size </a:t>
            </a:r>
            <a:r>
              <a:rPr lang="en" sz="1000"/>
              <a:t>≈ ½ of the box edge, so that the transparent box is correctly classified. The image is considered box if the sum of all pixels beneath it is greater than 0.</a:t>
            </a:r>
            <a:endParaRPr sz="1000"/>
          </a:p>
        </p:txBody>
      </p:sp>
      <p:pic>
        <p:nvPicPr>
          <p:cNvPr id="165" name="Google Shape;165;p23"/>
          <p:cNvPicPr preferRelativeResize="0"/>
          <p:nvPr/>
        </p:nvPicPr>
        <p:blipFill rotWithShape="1">
          <a:blip r:embed="rId3">
            <a:alphaModFix/>
          </a:blip>
          <a:srcRect b="0" l="-5174" r="0" t="0"/>
          <a:stretch/>
        </p:blipFill>
        <p:spPr>
          <a:xfrm>
            <a:off x="2211050" y="491200"/>
            <a:ext cx="6932951" cy="465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0" y="1318650"/>
            <a:ext cx="25521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OBJECT REMOVAL</a:t>
            </a:r>
            <a:endParaRPr sz="1200">
              <a:solidFill>
                <a:schemeClr val="dk1"/>
              </a:solidFill>
            </a:endParaRPr>
          </a:p>
        </p:txBody>
      </p:sp>
      <p:sp>
        <p:nvSpPr>
          <p:cNvPr id="171" name="Google Shape;171;p24"/>
          <p:cNvSpPr txBox="1"/>
          <p:nvPr>
            <p:ph idx="1" type="body"/>
          </p:nvPr>
        </p:nvSpPr>
        <p:spPr>
          <a:xfrm>
            <a:off x="0" y="1681050"/>
            <a:ext cx="25521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000"/>
              <a:t>Connected regions labeling is performed on the binarized image, only the biggest component is maintained. Smaller regions are deleted (ie the two circles outside the box)</a:t>
            </a:r>
            <a:endParaRPr sz="1000"/>
          </a:p>
          <a:p>
            <a:pPr indent="0" lvl="0" marL="0" rtl="0" algn="ctr">
              <a:lnSpc>
                <a:spcPct val="115000"/>
              </a:lnSpc>
              <a:spcBef>
                <a:spcPts val="1600"/>
              </a:spcBef>
              <a:spcAft>
                <a:spcPts val="1600"/>
              </a:spcAft>
              <a:buSzPts val="1300"/>
              <a:buNone/>
            </a:pPr>
            <a:r>
              <a:rPr lang="en" sz="1000">
                <a:solidFill>
                  <a:schemeClr val="accent3"/>
                </a:solidFill>
              </a:rPr>
              <a:t>ASSUMPTION: the box is the largest component of the image</a:t>
            </a:r>
            <a:endParaRPr sz="1000">
              <a:solidFill>
                <a:schemeClr val="accent3"/>
              </a:solidFill>
            </a:endParaRPr>
          </a:p>
        </p:txBody>
      </p:sp>
      <p:pic>
        <p:nvPicPr>
          <p:cNvPr id="172" name="Google Shape;172;p24"/>
          <p:cNvPicPr preferRelativeResize="0"/>
          <p:nvPr/>
        </p:nvPicPr>
        <p:blipFill rotWithShape="1">
          <a:blip r:embed="rId3">
            <a:alphaModFix/>
          </a:blip>
          <a:srcRect b="2742" l="9305" r="0" t="0"/>
          <a:stretch/>
        </p:blipFill>
        <p:spPr>
          <a:xfrm>
            <a:off x="2552100" y="491200"/>
            <a:ext cx="6591900" cy="465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0" y="1318650"/>
            <a:ext cx="31833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SHAPE CLEANUP</a:t>
            </a:r>
            <a:endParaRPr sz="1200">
              <a:solidFill>
                <a:schemeClr val="dk1"/>
              </a:solidFill>
            </a:endParaRPr>
          </a:p>
        </p:txBody>
      </p:sp>
      <p:sp>
        <p:nvSpPr>
          <p:cNvPr id="178" name="Google Shape;178;p25"/>
          <p:cNvSpPr txBox="1"/>
          <p:nvPr>
            <p:ph idx="1" type="body"/>
          </p:nvPr>
        </p:nvSpPr>
        <p:spPr>
          <a:xfrm>
            <a:off x="0" y="1681050"/>
            <a:ext cx="31833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t>Holes, bulges and recesses are removed using mathematical morphology. This step is critical for the next one. </a:t>
            </a:r>
            <a:endParaRPr sz="1000">
              <a:solidFill>
                <a:schemeClr val="accent3"/>
              </a:solidFill>
            </a:endParaRPr>
          </a:p>
        </p:txBody>
      </p:sp>
      <p:pic>
        <p:nvPicPr>
          <p:cNvPr id="179" name="Google Shape;179;p25"/>
          <p:cNvPicPr preferRelativeResize="0"/>
          <p:nvPr/>
        </p:nvPicPr>
        <p:blipFill rotWithShape="1">
          <a:blip r:embed="rId3">
            <a:alphaModFix/>
          </a:blip>
          <a:srcRect b="0" l="1594" r="0" t="0"/>
          <a:stretch/>
        </p:blipFill>
        <p:spPr>
          <a:xfrm>
            <a:off x="3183300" y="497950"/>
            <a:ext cx="6004599" cy="464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3000">
                <a:solidFill>
                  <a:schemeClr val="dk1"/>
                </a:solidFill>
              </a:rPr>
              <a:t>VERTICES</a:t>
            </a:r>
            <a:endParaRPr sz="3000">
              <a:solidFill>
                <a:schemeClr val="dk1"/>
              </a:solidFill>
            </a:endParaRPr>
          </a:p>
          <a:p>
            <a:pPr indent="0" lvl="0" marL="0" rtl="0" algn="l">
              <a:spcBef>
                <a:spcPts val="0"/>
              </a:spcBef>
              <a:spcAft>
                <a:spcPts val="0"/>
              </a:spcAft>
              <a:buSzPts val="2600"/>
              <a:buNone/>
            </a:pPr>
            <a:r>
              <a:rPr lang="en" sz="3000">
                <a:solidFill>
                  <a:schemeClr val="dk1"/>
                </a:solidFill>
              </a:rPr>
              <a:t>DETECTION</a:t>
            </a:r>
            <a:endParaRPr sz="3000">
              <a:solidFill>
                <a:schemeClr val="dk1"/>
              </a:solidFill>
            </a:endParaRPr>
          </a:p>
          <a:p>
            <a:pPr indent="0" lvl="0" marL="0" rtl="0" algn="l">
              <a:lnSpc>
                <a:spcPct val="100000"/>
              </a:lnSpc>
              <a:spcBef>
                <a:spcPts val="0"/>
              </a:spcBef>
              <a:spcAft>
                <a:spcPts val="0"/>
              </a:spcAft>
              <a:buSzPts val="2600"/>
              <a:buNone/>
            </a:pPr>
            <a:r>
              <a:t/>
            </a:r>
            <a:endParaRPr sz="3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0" y="1318650"/>
            <a:ext cx="2761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HOUGH TRANSFORM</a:t>
            </a:r>
            <a:endParaRPr sz="1200">
              <a:solidFill>
                <a:schemeClr val="dk1"/>
              </a:solidFill>
            </a:endParaRPr>
          </a:p>
        </p:txBody>
      </p:sp>
      <p:sp>
        <p:nvSpPr>
          <p:cNvPr id="190" name="Google Shape;190;p27"/>
          <p:cNvSpPr txBox="1"/>
          <p:nvPr>
            <p:ph idx="1" type="body"/>
          </p:nvPr>
        </p:nvSpPr>
        <p:spPr>
          <a:xfrm>
            <a:off x="-150" y="1681050"/>
            <a:ext cx="28920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000"/>
              <a:t>Hough transform is performed on the image to detect the lines that compose the box. By finding the correct number of lines it’s possible to detect all edges, even the ones outside the image.</a:t>
            </a:r>
            <a:endParaRPr sz="1000"/>
          </a:p>
          <a:p>
            <a:pPr indent="0" lvl="0" marL="0" rtl="0" algn="ctr">
              <a:lnSpc>
                <a:spcPct val="115000"/>
              </a:lnSpc>
              <a:spcBef>
                <a:spcPts val="1600"/>
              </a:spcBef>
              <a:spcAft>
                <a:spcPts val="1600"/>
              </a:spcAft>
              <a:buSzPts val="1300"/>
              <a:buNone/>
            </a:pPr>
            <a:r>
              <a:rPr lang="en" sz="1000">
                <a:solidFill>
                  <a:schemeClr val="accent3"/>
                </a:solidFill>
              </a:rPr>
              <a:t>If the box intersects with the image border, it should not be parallel with any side of the image</a:t>
            </a:r>
            <a:endParaRPr sz="1000">
              <a:solidFill>
                <a:schemeClr val="accent3"/>
              </a:solidFill>
            </a:endParaRPr>
          </a:p>
        </p:txBody>
      </p:sp>
      <p:pic>
        <p:nvPicPr>
          <p:cNvPr id="191" name="Google Shape;191;p27"/>
          <p:cNvPicPr preferRelativeResize="0"/>
          <p:nvPr/>
        </p:nvPicPr>
        <p:blipFill>
          <a:blip r:embed="rId3">
            <a:alphaModFix/>
          </a:blip>
          <a:stretch>
            <a:fillRect/>
          </a:stretch>
        </p:blipFill>
        <p:spPr>
          <a:xfrm>
            <a:off x="5382800" y="2784775"/>
            <a:ext cx="1880600" cy="1489425"/>
          </a:xfrm>
          <a:prstGeom prst="rect">
            <a:avLst/>
          </a:prstGeom>
          <a:noFill/>
          <a:ln>
            <a:noFill/>
          </a:ln>
        </p:spPr>
      </p:pic>
      <p:pic>
        <p:nvPicPr>
          <p:cNvPr id="192" name="Google Shape;192;p27"/>
          <p:cNvPicPr preferRelativeResize="0"/>
          <p:nvPr/>
        </p:nvPicPr>
        <p:blipFill>
          <a:blip r:embed="rId4">
            <a:alphaModFix/>
          </a:blip>
          <a:stretch>
            <a:fillRect/>
          </a:stretch>
        </p:blipFill>
        <p:spPr>
          <a:xfrm>
            <a:off x="7263400" y="2808077"/>
            <a:ext cx="1880600" cy="1467778"/>
          </a:xfrm>
          <a:prstGeom prst="rect">
            <a:avLst/>
          </a:prstGeom>
          <a:noFill/>
          <a:ln>
            <a:noFill/>
          </a:ln>
        </p:spPr>
      </p:pic>
      <p:grpSp>
        <p:nvGrpSpPr>
          <p:cNvPr id="193" name="Google Shape;193;p27"/>
          <p:cNvGrpSpPr/>
          <p:nvPr/>
        </p:nvGrpSpPr>
        <p:grpSpPr>
          <a:xfrm>
            <a:off x="2891998" y="2806399"/>
            <a:ext cx="2505895" cy="1463977"/>
            <a:chOff x="2904300" y="3281401"/>
            <a:chExt cx="3335412" cy="1854075"/>
          </a:xfrm>
        </p:grpSpPr>
        <p:pic>
          <p:nvPicPr>
            <p:cNvPr id="194" name="Google Shape;194;p27"/>
            <p:cNvPicPr preferRelativeResize="0"/>
            <p:nvPr/>
          </p:nvPicPr>
          <p:blipFill>
            <a:blip r:embed="rId5">
              <a:alphaModFix/>
            </a:blip>
            <a:stretch>
              <a:fillRect/>
            </a:stretch>
          </p:blipFill>
          <p:spPr>
            <a:xfrm>
              <a:off x="2904300" y="3281401"/>
              <a:ext cx="3335412" cy="1854075"/>
            </a:xfrm>
            <a:prstGeom prst="rect">
              <a:avLst/>
            </a:prstGeom>
            <a:noFill/>
            <a:ln>
              <a:noFill/>
            </a:ln>
          </p:spPr>
        </p:pic>
        <p:cxnSp>
          <p:nvCxnSpPr>
            <p:cNvPr id="195" name="Google Shape;195;p27"/>
            <p:cNvCxnSpPr/>
            <p:nvPr/>
          </p:nvCxnSpPr>
          <p:spPr>
            <a:xfrm flipH="1">
              <a:off x="4359525" y="3824250"/>
              <a:ext cx="290700" cy="298500"/>
            </a:xfrm>
            <a:prstGeom prst="straightConnector1">
              <a:avLst/>
            </a:prstGeom>
            <a:noFill/>
            <a:ln cap="flat" cmpd="sng" w="9525">
              <a:solidFill>
                <a:srgbClr val="FF0000"/>
              </a:solidFill>
              <a:prstDash val="solid"/>
              <a:round/>
              <a:headEnd len="med" w="med" type="none"/>
              <a:tailEnd len="med" w="med" type="triangle"/>
            </a:ln>
          </p:spPr>
        </p:cxnSp>
        <p:cxnSp>
          <p:nvCxnSpPr>
            <p:cNvPr id="196" name="Google Shape;196;p27"/>
            <p:cNvCxnSpPr/>
            <p:nvPr/>
          </p:nvCxnSpPr>
          <p:spPr>
            <a:xfrm flipH="1">
              <a:off x="5565925" y="3929525"/>
              <a:ext cx="66000" cy="397200"/>
            </a:xfrm>
            <a:prstGeom prst="straightConnector1">
              <a:avLst/>
            </a:prstGeom>
            <a:noFill/>
            <a:ln cap="flat" cmpd="sng" w="9525">
              <a:solidFill>
                <a:srgbClr val="FF0000"/>
              </a:solidFill>
              <a:prstDash val="solid"/>
              <a:round/>
              <a:headEnd len="med" w="med" type="none"/>
              <a:tailEnd len="med" w="med" type="triangle"/>
            </a:ln>
          </p:spPr>
        </p:cxnSp>
        <p:cxnSp>
          <p:nvCxnSpPr>
            <p:cNvPr id="197" name="Google Shape;197;p27"/>
            <p:cNvCxnSpPr/>
            <p:nvPr/>
          </p:nvCxnSpPr>
          <p:spPr>
            <a:xfrm flipH="1" rot="10800000">
              <a:off x="3753575" y="4382025"/>
              <a:ext cx="336000" cy="274500"/>
            </a:xfrm>
            <a:prstGeom prst="straightConnector1">
              <a:avLst/>
            </a:prstGeom>
            <a:noFill/>
            <a:ln cap="flat" cmpd="sng" w="9525">
              <a:solidFill>
                <a:srgbClr val="FF0000"/>
              </a:solidFill>
              <a:prstDash val="solid"/>
              <a:round/>
              <a:headEnd len="med" w="med" type="none"/>
              <a:tailEnd len="med" w="med" type="triangle"/>
            </a:ln>
          </p:spPr>
        </p:cxnSp>
        <p:cxnSp>
          <p:nvCxnSpPr>
            <p:cNvPr id="198" name="Google Shape;198;p27"/>
            <p:cNvCxnSpPr/>
            <p:nvPr/>
          </p:nvCxnSpPr>
          <p:spPr>
            <a:xfrm flipH="1" rot="10800000">
              <a:off x="5049300" y="4711500"/>
              <a:ext cx="394200" cy="204300"/>
            </a:xfrm>
            <a:prstGeom prst="straightConnector1">
              <a:avLst/>
            </a:prstGeom>
            <a:noFill/>
            <a:ln cap="flat" cmpd="sng" w="9525">
              <a:solidFill>
                <a:srgbClr val="FF0000"/>
              </a:solidFill>
              <a:prstDash val="solid"/>
              <a:round/>
              <a:headEnd len="med" w="med" type="none"/>
              <a:tailEnd len="med" w="med" type="triangle"/>
            </a:ln>
          </p:spPr>
        </p:cxnSp>
      </p:grpSp>
      <p:pic>
        <p:nvPicPr>
          <p:cNvPr id="199" name="Google Shape;199;p27"/>
          <p:cNvPicPr preferRelativeResize="0"/>
          <p:nvPr/>
        </p:nvPicPr>
        <p:blipFill>
          <a:blip r:embed="rId6">
            <a:alphaModFix/>
          </a:blip>
          <a:stretch>
            <a:fillRect/>
          </a:stretch>
        </p:blipFill>
        <p:spPr>
          <a:xfrm>
            <a:off x="5438775" y="1318650"/>
            <a:ext cx="1824625" cy="1486225"/>
          </a:xfrm>
          <a:prstGeom prst="rect">
            <a:avLst/>
          </a:prstGeom>
          <a:noFill/>
          <a:ln>
            <a:noFill/>
          </a:ln>
        </p:spPr>
      </p:pic>
      <p:pic>
        <p:nvPicPr>
          <p:cNvPr id="200" name="Google Shape;200;p27"/>
          <p:cNvPicPr preferRelativeResize="0"/>
          <p:nvPr/>
        </p:nvPicPr>
        <p:blipFill>
          <a:blip r:embed="rId7">
            <a:alphaModFix/>
          </a:blip>
          <a:stretch>
            <a:fillRect/>
          </a:stretch>
        </p:blipFill>
        <p:spPr>
          <a:xfrm>
            <a:off x="7238351" y="1318650"/>
            <a:ext cx="1905648" cy="1489425"/>
          </a:xfrm>
          <a:prstGeom prst="rect">
            <a:avLst/>
          </a:prstGeom>
          <a:noFill/>
          <a:ln>
            <a:noFill/>
          </a:ln>
        </p:spPr>
      </p:pic>
      <p:grpSp>
        <p:nvGrpSpPr>
          <p:cNvPr id="201" name="Google Shape;201;p27"/>
          <p:cNvGrpSpPr/>
          <p:nvPr/>
        </p:nvGrpSpPr>
        <p:grpSpPr>
          <a:xfrm>
            <a:off x="2892184" y="1319209"/>
            <a:ext cx="2551118" cy="1508846"/>
            <a:chOff x="5985281" y="3281400"/>
            <a:chExt cx="3199295" cy="1854075"/>
          </a:xfrm>
        </p:grpSpPr>
        <p:pic>
          <p:nvPicPr>
            <p:cNvPr id="202" name="Google Shape;202;p27"/>
            <p:cNvPicPr preferRelativeResize="0"/>
            <p:nvPr/>
          </p:nvPicPr>
          <p:blipFill>
            <a:blip r:embed="rId8">
              <a:alphaModFix/>
            </a:blip>
            <a:stretch>
              <a:fillRect/>
            </a:stretch>
          </p:blipFill>
          <p:spPr>
            <a:xfrm>
              <a:off x="5985281" y="3281400"/>
              <a:ext cx="3199295" cy="1854075"/>
            </a:xfrm>
            <a:prstGeom prst="rect">
              <a:avLst/>
            </a:prstGeom>
            <a:noFill/>
            <a:ln>
              <a:noFill/>
            </a:ln>
          </p:spPr>
        </p:pic>
        <p:cxnSp>
          <p:nvCxnSpPr>
            <p:cNvPr id="203" name="Google Shape;203;p27"/>
            <p:cNvCxnSpPr/>
            <p:nvPr/>
          </p:nvCxnSpPr>
          <p:spPr>
            <a:xfrm flipH="1" rot="10800000">
              <a:off x="6426675" y="4437000"/>
              <a:ext cx="336000" cy="274500"/>
            </a:xfrm>
            <a:prstGeom prst="straightConnector1">
              <a:avLst/>
            </a:prstGeom>
            <a:noFill/>
            <a:ln cap="flat" cmpd="sng" w="9525">
              <a:solidFill>
                <a:srgbClr val="FF0000"/>
              </a:solidFill>
              <a:prstDash val="solid"/>
              <a:round/>
              <a:headEnd len="med" w="med" type="none"/>
              <a:tailEnd len="med" w="med" type="triangle"/>
            </a:ln>
          </p:spPr>
        </p:cxnSp>
        <p:cxnSp>
          <p:nvCxnSpPr>
            <p:cNvPr id="204" name="Google Shape;204;p27"/>
            <p:cNvCxnSpPr/>
            <p:nvPr/>
          </p:nvCxnSpPr>
          <p:spPr>
            <a:xfrm flipH="1">
              <a:off x="6993375" y="3882425"/>
              <a:ext cx="290700" cy="298500"/>
            </a:xfrm>
            <a:prstGeom prst="straightConnector1">
              <a:avLst/>
            </a:prstGeom>
            <a:noFill/>
            <a:ln cap="flat" cmpd="sng" w="9525">
              <a:solidFill>
                <a:srgbClr val="FF0000"/>
              </a:solidFill>
              <a:prstDash val="solid"/>
              <a:round/>
              <a:headEnd len="med" w="med" type="none"/>
              <a:tailEnd len="med" w="med" type="triangle"/>
            </a:ln>
          </p:spPr>
        </p:cxnSp>
        <p:cxnSp>
          <p:nvCxnSpPr>
            <p:cNvPr id="205" name="Google Shape;205;p27"/>
            <p:cNvCxnSpPr/>
            <p:nvPr/>
          </p:nvCxnSpPr>
          <p:spPr>
            <a:xfrm flipH="1">
              <a:off x="8319225" y="3983888"/>
              <a:ext cx="66000" cy="397200"/>
            </a:xfrm>
            <a:prstGeom prst="straightConnector1">
              <a:avLst/>
            </a:prstGeom>
            <a:noFill/>
            <a:ln cap="flat" cmpd="sng" w="9525">
              <a:solidFill>
                <a:srgbClr val="FF0000"/>
              </a:solidFill>
              <a:prstDash val="solid"/>
              <a:round/>
              <a:headEnd len="med" w="med" type="none"/>
              <a:tailEnd len="med" w="med" type="triangle"/>
            </a:ln>
          </p:spPr>
        </p:cxnSp>
        <p:cxnSp>
          <p:nvCxnSpPr>
            <p:cNvPr id="206" name="Google Shape;206;p27"/>
            <p:cNvCxnSpPr/>
            <p:nvPr/>
          </p:nvCxnSpPr>
          <p:spPr>
            <a:xfrm flipH="1" rot="10800000">
              <a:off x="7039225" y="4711500"/>
              <a:ext cx="394200" cy="204300"/>
            </a:xfrm>
            <a:prstGeom prst="straightConnector1">
              <a:avLst/>
            </a:prstGeom>
            <a:noFill/>
            <a:ln cap="flat" cmpd="sng" w="9525">
              <a:solidFill>
                <a:srgbClr val="FF0000"/>
              </a:solidFill>
              <a:prstDash val="solid"/>
              <a:round/>
              <a:headEnd len="med" w="med" type="none"/>
              <a:tailEnd len="med" w="med" type="triangle"/>
            </a:ln>
          </p:spPr>
        </p:cxnSp>
        <p:cxnSp>
          <p:nvCxnSpPr>
            <p:cNvPr id="207" name="Google Shape;207;p27"/>
            <p:cNvCxnSpPr/>
            <p:nvPr/>
          </p:nvCxnSpPr>
          <p:spPr>
            <a:xfrm rot="10800000">
              <a:off x="8284650" y="4745900"/>
              <a:ext cx="282600" cy="318900"/>
            </a:xfrm>
            <a:prstGeom prst="straightConnector1">
              <a:avLst/>
            </a:prstGeom>
            <a:noFill/>
            <a:ln cap="flat" cmpd="sng" w="9525">
              <a:solidFill>
                <a:srgbClr val="FF0000"/>
              </a:solidFill>
              <a:prstDash val="solid"/>
              <a:round/>
              <a:headEnd len="med" w="med" type="none"/>
              <a:tailEnd len="med" w="med" type="triangle"/>
            </a:ln>
          </p:spPr>
        </p:cxnSp>
      </p:grpSp>
      <p:pic>
        <p:nvPicPr>
          <p:cNvPr id="208" name="Google Shape;208;p27"/>
          <p:cNvPicPr preferRelativeResize="0"/>
          <p:nvPr/>
        </p:nvPicPr>
        <p:blipFill>
          <a:blip r:embed="rId9">
            <a:alphaModFix/>
          </a:blip>
          <a:stretch>
            <a:fillRect/>
          </a:stretch>
        </p:blipFill>
        <p:spPr>
          <a:xfrm>
            <a:off x="65100" y="3486918"/>
            <a:ext cx="2761501" cy="14894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0" y="1318650"/>
            <a:ext cx="32112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VERTICES DETECTION</a:t>
            </a:r>
            <a:endParaRPr sz="1200">
              <a:solidFill>
                <a:schemeClr val="dk1"/>
              </a:solidFill>
            </a:endParaRPr>
          </a:p>
        </p:txBody>
      </p:sp>
      <p:sp>
        <p:nvSpPr>
          <p:cNvPr id="214" name="Google Shape;214;p28"/>
          <p:cNvSpPr txBox="1"/>
          <p:nvPr>
            <p:ph idx="1" type="body"/>
          </p:nvPr>
        </p:nvSpPr>
        <p:spPr>
          <a:xfrm>
            <a:off x="-150" y="1681050"/>
            <a:ext cx="32112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000"/>
              <a:t>The detected 4 lines are then used to calculate 4 vertices inside of the padded viewport. The green region shown is the image, some adding is added to allow for vertices outside the original image. </a:t>
            </a:r>
            <a:endParaRPr sz="1000"/>
          </a:p>
          <a:p>
            <a:pPr indent="0" lvl="0" marL="0" rtl="0" algn="l">
              <a:lnSpc>
                <a:spcPct val="115000"/>
              </a:lnSpc>
              <a:spcBef>
                <a:spcPts val="1600"/>
              </a:spcBef>
              <a:spcAft>
                <a:spcPts val="0"/>
              </a:spcAft>
              <a:buSzPts val="1300"/>
              <a:buNone/>
            </a:pPr>
            <a:r>
              <a:rPr lang="en" sz="1000"/>
              <a:t>All 4 vertices can be outside of the image and this method still can find them. Vertices outside the padded image aren’t calculated since those are the focal points of the perspective.</a:t>
            </a:r>
            <a:endParaRPr sz="1000"/>
          </a:p>
          <a:p>
            <a:pPr indent="0" lvl="0" marL="0" rtl="0" algn="l">
              <a:lnSpc>
                <a:spcPct val="115000"/>
              </a:lnSpc>
              <a:spcBef>
                <a:spcPts val="1600"/>
              </a:spcBef>
              <a:spcAft>
                <a:spcPts val="1600"/>
              </a:spcAft>
              <a:buSzPts val="1300"/>
              <a:buNone/>
            </a:pPr>
            <a:r>
              <a:rPr lang="en" sz="1000"/>
              <a:t>Convex hull is then calculated to sort the vertices, then the list is sorted so that the first two points make up the longest segment</a:t>
            </a:r>
            <a:endParaRPr sz="1000"/>
          </a:p>
        </p:txBody>
      </p:sp>
      <p:pic>
        <p:nvPicPr>
          <p:cNvPr id="215" name="Google Shape;215;p28"/>
          <p:cNvPicPr preferRelativeResize="0"/>
          <p:nvPr/>
        </p:nvPicPr>
        <p:blipFill>
          <a:blip r:embed="rId3">
            <a:alphaModFix/>
          </a:blip>
          <a:stretch>
            <a:fillRect/>
          </a:stretch>
        </p:blipFill>
        <p:spPr>
          <a:xfrm>
            <a:off x="3210950" y="486525"/>
            <a:ext cx="5933038" cy="4657125"/>
          </a:xfrm>
          <a:prstGeom prst="rect">
            <a:avLst/>
          </a:prstGeom>
          <a:noFill/>
          <a:ln>
            <a:noFill/>
          </a:ln>
        </p:spPr>
      </p:pic>
      <p:sp>
        <p:nvSpPr>
          <p:cNvPr id="216" name="Google Shape;216;p28"/>
          <p:cNvSpPr/>
          <p:nvPr/>
        </p:nvSpPr>
        <p:spPr>
          <a:xfrm>
            <a:off x="4033725" y="1500075"/>
            <a:ext cx="4238700" cy="285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3000">
                <a:solidFill>
                  <a:schemeClr val="dk1"/>
                </a:solidFill>
              </a:rPr>
              <a:t>BOX TYPE CLASSIFICATION</a:t>
            </a:r>
            <a:endParaRPr sz="3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0"/>
          <p:cNvSpPr txBox="1"/>
          <p:nvPr>
            <p:ph idx="1" type="body"/>
          </p:nvPr>
        </p:nvSpPr>
        <p:spPr>
          <a:xfrm>
            <a:off x="-150" y="1681050"/>
            <a:ext cx="27615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000"/>
              <a:t>The length of each side is computed, outliers are removed and using the ratio of the longest and the shortest side, the box is classified as square or rectangle.</a:t>
            </a:r>
            <a:endParaRPr sz="1000"/>
          </a:p>
          <a:p>
            <a:pPr indent="0" lvl="0" marL="0" rtl="0" algn="l">
              <a:lnSpc>
                <a:spcPct val="115000"/>
              </a:lnSpc>
              <a:spcBef>
                <a:spcPts val="1600"/>
              </a:spcBef>
              <a:spcAft>
                <a:spcPts val="0"/>
              </a:spcAft>
              <a:buSzPts val="1300"/>
              <a:buNone/>
            </a:pPr>
            <a:r>
              <a:rPr lang="en" sz="1000"/>
              <a:t>Three features have been considered for the classification, F4 is the most accurate one</a:t>
            </a:r>
            <a:endParaRPr sz="1000"/>
          </a:p>
          <a:p>
            <a:pPr indent="-292100" lvl="0" marL="457200" rtl="0" algn="l">
              <a:lnSpc>
                <a:spcPct val="115000"/>
              </a:lnSpc>
              <a:spcBef>
                <a:spcPts val="0"/>
              </a:spcBef>
              <a:spcAft>
                <a:spcPts val="0"/>
              </a:spcAft>
              <a:buSzPts val="1000"/>
              <a:buAutoNum type="arabicPeriod"/>
            </a:pPr>
            <a:r>
              <a:rPr b="1" lang="en" sz="1000"/>
              <a:t>F1</a:t>
            </a:r>
            <a:r>
              <a:rPr lang="en" sz="1000"/>
              <a:t>: Variance between medians</a:t>
            </a:r>
            <a:endParaRPr sz="1000"/>
          </a:p>
          <a:p>
            <a:pPr indent="-292100" lvl="0" marL="457200" rtl="0" algn="l">
              <a:lnSpc>
                <a:spcPct val="115000"/>
              </a:lnSpc>
              <a:spcBef>
                <a:spcPts val="0"/>
              </a:spcBef>
              <a:spcAft>
                <a:spcPts val="0"/>
              </a:spcAft>
              <a:buSzPts val="1000"/>
              <a:buAutoNum type="arabicPeriod"/>
            </a:pPr>
            <a:r>
              <a:rPr b="1" lang="en" sz="1000"/>
              <a:t>F2</a:t>
            </a:r>
            <a:r>
              <a:rPr lang="en" sz="1000"/>
              <a:t>: Length ratio of medians</a:t>
            </a:r>
            <a:endParaRPr sz="1000"/>
          </a:p>
          <a:p>
            <a:pPr indent="-292100" lvl="0" marL="457200" rtl="0" algn="l">
              <a:lnSpc>
                <a:spcPct val="115000"/>
              </a:lnSpc>
              <a:spcBef>
                <a:spcPts val="0"/>
              </a:spcBef>
              <a:spcAft>
                <a:spcPts val="0"/>
              </a:spcAft>
              <a:buSzPts val="1000"/>
              <a:buAutoNum type="arabicPeriod"/>
            </a:pPr>
            <a:r>
              <a:rPr b="1" lang="en" sz="1000"/>
              <a:t>F3</a:t>
            </a:r>
            <a:r>
              <a:rPr lang="en" sz="1000"/>
              <a:t>: Length ratio between longest and shortest</a:t>
            </a:r>
            <a:endParaRPr sz="1000"/>
          </a:p>
          <a:p>
            <a:pPr indent="-292100" lvl="0" marL="457200" rtl="0" algn="l">
              <a:lnSpc>
                <a:spcPct val="115000"/>
              </a:lnSpc>
              <a:spcBef>
                <a:spcPts val="0"/>
              </a:spcBef>
              <a:spcAft>
                <a:spcPts val="0"/>
              </a:spcAft>
              <a:buSzPts val="1000"/>
              <a:buAutoNum type="arabicPeriod"/>
            </a:pPr>
            <a:r>
              <a:rPr b="1" lang="en" sz="1000"/>
              <a:t>F4:</a:t>
            </a:r>
            <a:r>
              <a:rPr lang="en" sz="1000"/>
              <a:t> F3 without outliers</a:t>
            </a:r>
            <a:endParaRPr sz="1000"/>
          </a:p>
        </p:txBody>
      </p:sp>
      <p:sp>
        <p:nvSpPr>
          <p:cNvPr id="227" name="Google Shape;227;p30"/>
          <p:cNvSpPr txBox="1"/>
          <p:nvPr>
            <p:ph type="title"/>
          </p:nvPr>
        </p:nvSpPr>
        <p:spPr>
          <a:xfrm>
            <a:off x="0" y="1318650"/>
            <a:ext cx="2761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BOX TYPE CLASSIFICATION</a:t>
            </a:r>
            <a:endParaRPr sz="1200">
              <a:solidFill>
                <a:schemeClr val="dk1"/>
              </a:solidFill>
            </a:endParaRPr>
          </a:p>
        </p:txBody>
      </p:sp>
      <p:pic>
        <p:nvPicPr>
          <p:cNvPr id="228" name="Google Shape;228;p30"/>
          <p:cNvPicPr preferRelativeResize="0"/>
          <p:nvPr/>
        </p:nvPicPr>
        <p:blipFill rotWithShape="1">
          <a:blip r:embed="rId3">
            <a:alphaModFix/>
          </a:blip>
          <a:srcRect b="0" l="0" r="0" t="1642"/>
          <a:stretch/>
        </p:blipFill>
        <p:spPr>
          <a:xfrm>
            <a:off x="2761350" y="1232925"/>
            <a:ext cx="3125456" cy="1729758"/>
          </a:xfrm>
          <a:prstGeom prst="rect">
            <a:avLst/>
          </a:prstGeom>
          <a:noFill/>
          <a:ln>
            <a:noFill/>
          </a:ln>
        </p:spPr>
      </p:pic>
      <p:pic>
        <p:nvPicPr>
          <p:cNvPr id="229" name="Google Shape;229;p30"/>
          <p:cNvPicPr preferRelativeResize="0"/>
          <p:nvPr/>
        </p:nvPicPr>
        <p:blipFill>
          <a:blip r:embed="rId4">
            <a:alphaModFix/>
          </a:blip>
          <a:stretch>
            <a:fillRect/>
          </a:stretch>
        </p:blipFill>
        <p:spPr>
          <a:xfrm>
            <a:off x="5889459" y="1232925"/>
            <a:ext cx="3254541" cy="1760270"/>
          </a:xfrm>
          <a:prstGeom prst="rect">
            <a:avLst/>
          </a:prstGeom>
          <a:noFill/>
          <a:ln>
            <a:noFill/>
          </a:ln>
        </p:spPr>
      </p:pic>
      <p:grpSp>
        <p:nvGrpSpPr>
          <p:cNvPr id="230" name="Google Shape;230;p30"/>
          <p:cNvGrpSpPr/>
          <p:nvPr/>
        </p:nvGrpSpPr>
        <p:grpSpPr>
          <a:xfrm>
            <a:off x="2761350" y="2962685"/>
            <a:ext cx="3125475" cy="1732941"/>
            <a:chOff x="0" y="2816525"/>
            <a:chExt cx="4248300" cy="2355500"/>
          </a:xfrm>
        </p:grpSpPr>
        <p:pic>
          <p:nvPicPr>
            <p:cNvPr id="231" name="Google Shape;231;p30"/>
            <p:cNvPicPr preferRelativeResize="0"/>
            <p:nvPr/>
          </p:nvPicPr>
          <p:blipFill rotWithShape="1">
            <a:blip r:embed="rId5">
              <a:alphaModFix/>
            </a:blip>
            <a:srcRect b="3372" l="0" r="3873" t="0"/>
            <a:stretch/>
          </p:blipFill>
          <p:spPr>
            <a:xfrm>
              <a:off x="0" y="2816525"/>
              <a:ext cx="4248300" cy="2355500"/>
            </a:xfrm>
            <a:prstGeom prst="rect">
              <a:avLst/>
            </a:prstGeom>
            <a:noFill/>
            <a:ln>
              <a:noFill/>
            </a:ln>
          </p:spPr>
        </p:pic>
        <p:sp>
          <p:nvSpPr>
            <p:cNvPr id="232" name="Google Shape;232;p30"/>
            <p:cNvSpPr/>
            <p:nvPr/>
          </p:nvSpPr>
          <p:spPr>
            <a:xfrm>
              <a:off x="2701325" y="4460325"/>
              <a:ext cx="376800" cy="61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0"/>
          <p:cNvGrpSpPr/>
          <p:nvPr/>
        </p:nvGrpSpPr>
        <p:grpSpPr>
          <a:xfrm>
            <a:off x="5889575" y="2964341"/>
            <a:ext cx="3254649" cy="1731405"/>
            <a:chOff x="4724325" y="2816525"/>
            <a:chExt cx="4419676" cy="2351175"/>
          </a:xfrm>
        </p:grpSpPr>
        <p:pic>
          <p:nvPicPr>
            <p:cNvPr id="234" name="Google Shape;234;p30"/>
            <p:cNvPicPr preferRelativeResize="0"/>
            <p:nvPr/>
          </p:nvPicPr>
          <p:blipFill>
            <a:blip r:embed="rId6">
              <a:alphaModFix/>
            </a:blip>
            <a:stretch>
              <a:fillRect/>
            </a:stretch>
          </p:blipFill>
          <p:spPr>
            <a:xfrm>
              <a:off x="4724325" y="2816525"/>
              <a:ext cx="4419676" cy="2351175"/>
            </a:xfrm>
            <a:prstGeom prst="rect">
              <a:avLst/>
            </a:prstGeom>
            <a:noFill/>
            <a:ln>
              <a:noFill/>
            </a:ln>
          </p:spPr>
        </p:pic>
        <p:sp>
          <p:nvSpPr>
            <p:cNvPr id="235" name="Google Shape;235;p30"/>
            <p:cNvSpPr/>
            <p:nvPr/>
          </p:nvSpPr>
          <p:spPr>
            <a:xfrm>
              <a:off x="7392575" y="4416425"/>
              <a:ext cx="376800" cy="612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 name="Google Shape;236;p30"/>
            <p:cNvCxnSpPr/>
            <p:nvPr/>
          </p:nvCxnSpPr>
          <p:spPr>
            <a:xfrm flipH="1" rot="10800000">
              <a:off x="7588850" y="4143925"/>
              <a:ext cx="381600" cy="258000"/>
            </a:xfrm>
            <a:prstGeom prst="straightConnector1">
              <a:avLst/>
            </a:prstGeom>
            <a:noFill/>
            <a:ln cap="flat" cmpd="sng" w="9525">
              <a:solidFill>
                <a:schemeClr val="dk2"/>
              </a:solidFill>
              <a:prstDash val="solid"/>
              <a:round/>
              <a:headEnd len="med" w="med" type="none"/>
              <a:tailEnd len="med" w="med" type="triangle"/>
            </a:ln>
          </p:spPr>
        </p:cxnSp>
        <p:sp>
          <p:nvSpPr>
            <p:cNvPr id="237" name="Google Shape;237;p30"/>
            <p:cNvSpPr txBox="1"/>
            <p:nvPr/>
          </p:nvSpPr>
          <p:spPr>
            <a:xfrm>
              <a:off x="6148890" y="3349634"/>
              <a:ext cx="21276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Outliers incorrectly shift the classificator result</a:t>
              </a:r>
              <a:endParaRPr sz="900">
                <a:latin typeface="Lato"/>
                <a:ea typeface="Lato"/>
                <a:cs typeface="Lato"/>
                <a:sym typeface="La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1"/>
          <p:cNvSpPr txBox="1"/>
          <p:nvPr>
            <p:ph idx="1" type="body"/>
          </p:nvPr>
        </p:nvSpPr>
        <p:spPr>
          <a:xfrm>
            <a:off x="-150" y="1681050"/>
            <a:ext cx="29748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t>Class 1 </a:t>
            </a:r>
            <a:r>
              <a:rPr lang="en" sz="1000"/>
              <a:t>= square box</a:t>
            </a:r>
            <a:endParaRPr b="1" sz="1000"/>
          </a:p>
          <a:p>
            <a:pPr indent="0" lvl="0" marL="0" rtl="0" algn="l">
              <a:lnSpc>
                <a:spcPct val="115000"/>
              </a:lnSpc>
              <a:spcBef>
                <a:spcPts val="0"/>
              </a:spcBef>
              <a:spcAft>
                <a:spcPts val="0"/>
              </a:spcAft>
              <a:buNone/>
            </a:pPr>
            <a:r>
              <a:rPr b="1" lang="en" sz="1000"/>
              <a:t>Class 2</a:t>
            </a:r>
            <a:r>
              <a:rPr lang="en" sz="1000"/>
              <a:t> = rectangle box</a:t>
            </a:r>
            <a:endParaRPr b="1" sz="1000"/>
          </a:p>
          <a:p>
            <a:pPr indent="0" lvl="0" marL="0" rtl="0" algn="l">
              <a:lnSpc>
                <a:spcPct val="115000"/>
              </a:lnSpc>
              <a:spcBef>
                <a:spcPts val="0"/>
              </a:spcBef>
              <a:spcAft>
                <a:spcPts val="0"/>
              </a:spcAft>
              <a:buNone/>
            </a:pPr>
            <a:r>
              <a:rPr lang="en" sz="1000"/>
              <a:t>Classifier</a:t>
            </a:r>
            <a:r>
              <a:rPr lang="en" sz="1000"/>
              <a:t>:</a:t>
            </a:r>
            <a:r>
              <a:rPr b="1" lang="en" sz="1000"/>
              <a:t> 1-NN</a:t>
            </a:r>
            <a:endParaRPr sz="1000"/>
          </a:p>
          <a:p>
            <a:pPr indent="0" lvl="0" marL="0" rtl="0" algn="l">
              <a:spcBef>
                <a:spcPts val="0"/>
              </a:spcBef>
              <a:spcAft>
                <a:spcPts val="0"/>
              </a:spcAft>
              <a:buNone/>
            </a:pPr>
            <a:r>
              <a:rPr lang="en" sz="1000"/>
              <a:t>6-fold cross-validation</a:t>
            </a:r>
            <a:endParaRPr sz="1000"/>
          </a:p>
          <a:p>
            <a:pPr indent="0" lvl="0" marL="0" rtl="0" algn="l">
              <a:spcBef>
                <a:spcPts val="0"/>
              </a:spcBef>
              <a:spcAft>
                <a:spcPts val="0"/>
              </a:spcAft>
              <a:buNone/>
            </a:pPr>
            <a:r>
              <a:t/>
            </a:r>
            <a:endParaRPr sz="1000"/>
          </a:p>
          <a:p>
            <a:pPr indent="0" lvl="0" marL="0" rtl="0" algn="ctr">
              <a:spcBef>
                <a:spcPts val="0"/>
              </a:spcBef>
              <a:spcAft>
                <a:spcPts val="0"/>
              </a:spcAft>
              <a:buNone/>
            </a:pPr>
            <a:r>
              <a:rPr b="1" lang="en" sz="1000">
                <a:solidFill>
                  <a:schemeClr val="accent3"/>
                </a:solidFill>
              </a:rPr>
              <a:t>ACCURACY  = 100%</a:t>
            </a:r>
            <a:endParaRPr b="1" sz="1000">
              <a:solidFill>
                <a:schemeClr val="accent3"/>
              </a:solidFill>
            </a:endParaRPr>
          </a:p>
          <a:p>
            <a:pPr indent="0" lvl="0" marL="0" rtl="0" algn="ctr">
              <a:spcBef>
                <a:spcPts val="0"/>
              </a:spcBef>
              <a:spcAft>
                <a:spcPts val="0"/>
              </a:spcAft>
              <a:buNone/>
            </a:pPr>
            <a:r>
              <a:rPr b="1" lang="en" sz="1000">
                <a:solidFill>
                  <a:schemeClr val="accent3"/>
                </a:solidFill>
              </a:rPr>
              <a:t>ACCURACY(with outlier)  = 97%</a:t>
            </a:r>
            <a:endParaRPr b="1" sz="1000">
              <a:solidFill>
                <a:schemeClr val="accent3"/>
              </a:solidFill>
            </a:endParaRPr>
          </a:p>
          <a:p>
            <a:pPr indent="0" lvl="0" marL="0" rtl="0" algn="l">
              <a:lnSpc>
                <a:spcPct val="115000"/>
              </a:lnSpc>
              <a:spcBef>
                <a:spcPts val="0"/>
              </a:spcBef>
              <a:spcAft>
                <a:spcPts val="0"/>
              </a:spcAft>
              <a:buNone/>
            </a:pPr>
            <a:r>
              <a:t/>
            </a:r>
            <a:endParaRPr b="1" sz="1000"/>
          </a:p>
          <a:p>
            <a:pPr indent="0" lvl="0" marL="0" rtl="0" algn="l">
              <a:lnSpc>
                <a:spcPct val="115000"/>
              </a:lnSpc>
              <a:spcBef>
                <a:spcPts val="1600"/>
              </a:spcBef>
              <a:spcAft>
                <a:spcPts val="1600"/>
              </a:spcAft>
              <a:buNone/>
            </a:pPr>
            <a:r>
              <a:t/>
            </a:r>
            <a:endParaRPr sz="1000"/>
          </a:p>
        </p:txBody>
      </p:sp>
      <p:sp>
        <p:nvSpPr>
          <p:cNvPr id="243" name="Google Shape;243;p31"/>
          <p:cNvSpPr txBox="1"/>
          <p:nvPr>
            <p:ph type="title"/>
          </p:nvPr>
        </p:nvSpPr>
        <p:spPr>
          <a:xfrm>
            <a:off x="0" y="1318650"/>
            <a:ext cx="29748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CLASSIFICATOR PERFORMANCES</a:t>
            </a:r>
            <a:endParaRPr sz="1200">
              <a:solidFill>
                <a:schemeClr val="dk1"/>
              </a:solidFill>
            </a:endParaRPr>
          </a:p>
        </p:txBody>
      </p:sp>
      <p:pic>
        <p:nvPicPr>
          <p:cNvPr id="244" name="Google Shape;244;p31"/>
          <p:cNvPicPr preferRelativeResize="0"/>
          <p:nvPr/>
        </p:nvPicPr>
        <p:blipFill rotWithShape="1">
          <a:blip r:embed="rId3">
            <a:alphaModFix/>
          </a:blip>
          <a:srcRect b="0" l="0" r="0" t="5678"/>
          <a:stretch/>
        </p:blipFill>
        <p:spPr>
          <a:xfrm>
            <a:off x="2974925" y="486625"/>
            <a:ext cx="3715475" cy="2425750"/>
          </a:xfrm>
          <a:prstGeom prst="rect">
            <a:avLst/>
          </a:prstGeom>
          <a:noFill/>
          <a:ln>
            <a:noFill/>
          </a:ln>
        </p:spPr>
      </p:pic>
      <p:pic>
        <p:nvPicPr>
          <p:cNvPr id="245" name="Google Shape;245;p31"/>
          <p:cNvPicPr preferRelativeResize="0"/>
          <p:nvPr/>
        </p:nvPicPr>
        <p:blipFill rotWithShape="1">
          <a:blip r:embed="rId4">
            <a:alphaModFix/>
          </a:blip>
          <a:srcRect b="0" l="4325" r="5176" t="0"/>
          <a:stretch/>
        </p:blipFill>
        <p:spPr>
          <a:xfrm>
            <a:off x="6662750" y="486625"/>
            <a:ext cx="2481250" cy="2425750"/>
          </a:xfrm>
          <a:prstGeom prst="rect">
            <a:avLst/>
          </a:prstGeom>
          <a:noFill/>
          <a:ln>
            <a:noFill/>
          </a:ln>
        </p:spPr>
      </p:pic>
      <p:sp>
        <p:nvSpPr>
          <p:cNvPr id="246" name="Google Shape;246;p31"/>
          <p:cNvSpPr txBox="1"/>
          <p:nvPr/>
        </p:nvSpPr>
        <p:spPr>
          <a:xfrm>
            <a:off x="6964975" y="3149250"/>
            <a:ext cx="1876800" cy="5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1"/>
                </a:solidFill>
                <a:latin typeface="Lato"/>
                <a:ea typeface="Lato"/>
                <a:cs typeface="Lato"/>
                <a:sym typeface="Lato"/>
              </a:rPr>
              <a:t>6-fold cross-validation</a:t>
            </a:r>
            <a:endParaRPr sz="12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880800" y="632625"/>
            <a:ext cx="7382400" cy="3585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3600"/>
              <a:buNone/>
            </a:pPr>
            <a:r>
              <a:rPr lang="en"/>
              <a:t>Task</a:t>
            </a:r>
            <a:endParaRPr sz="1800"/>
          </a:p>
          <a:p>
            <a:pPr indent="-342900" lvl="0" marL="914400" rtl="0" algn="l">
              <a:lnSpc>
                <a:spcPct val="150000"/>
              </a:lnSpc>
              <a:spcBef>
                <a:spcPts val="0"/>
              </a:spcBef>
              <a:spcAft>
                <a:spcPts val="0"/>
              </a:spcAft>
              <a:buSzPts val="1800"/>
              <a:buChar char="●"/>
            </a:pPr>
            <a:r>
              <a:rPr lang="en" sz="1800"/>
              <a:t>Classify rocher boxes as valid / invalid</a:t>
            </a:r>
            <a:endParaRPr sz="1800"/>
          </a:p>
          <a:p>
            <a:pPr indent="-342900" lvl="0" marL="914400" rtl="0" algn="l">
              <a:lnSpc>
                <a:spcPct val="150000"/>
              </a:lnSpc>
              <a:spcBef>
                <a:spcPts val="0"/>
              </a:spcBef>
              <a:spcAft>
                <a:spcPts val="0"/>
              </a:spcAft>
              <a:buSzPts val="1800"/>
              <a:buChar char="●"/>
            </a:pPr>
            <a:r>
              <a:rPr lang="en" sz="1800"/>
              <a:t>Identify errors in the boxes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PERSPECTIVE</a:t>
            </a:r>
            <a:endParaRPr sz="3000">
              <a:solidFill>
                <a:schemeClr val="dk1"/>
              </a:solidFill>
            </a:endParaRPr>
          </a:p>
          <a:p>
            <a:pPr indent="0" lvl="0" marL="0" rtl="0" algn="l">
              <a:spcBef>
                <a:spcPts val="0"/>
              </a:spcBef>
              <a:spcAft>
                <a:spcPts val="0"/>
              </a:spcAft>
              <a:buNone/>
            </a:pPr>
            <a:r>
              <a:rPr lang="en" sz="3000">
                <a:solidFill>
                  <a:schemeClr val="dk1"/>
                </a:solidFill>
              </a:rPr>
              <a:t>ADJUSTMENT </a:t>
            </a:r>
            <a:endParaRPr sz="3000">
              <a:solidFill>
                <a:schemeClr val="dk1"/>
              </a:solidFill>
            </a:endParaRPr>
          </a:p>
          <a:p>
            <a:pPr indent="0" lvl="0" marL="0" rtl="0" algn="l">
              <a:spcBef>
                <a:spcPts val="0"/>
              </a:spcBef>
              <a:spcAft>
                <a:spcPts val="0"/>
              </a:spcAft>
              <a:buNone/>
            </a:pPr>
            <a:r>
              <a:t/>
            </a:r>
            <a:endParaRPr sz="3000">
              <a:solidFill>
                <a:schemeClr val="dk1"/>
              </a:solidFill>
            </a:endParaRPr>
          </a:p>
          <a:p>
            <a:pPr indent="0" lvl="0" marL="0" rtl="0" algn="l">
              <a:spcBef>
                <a:spcPts val="0"/>
              </a:spcBef>
              <a:spcAft>
                <a:spcPts val="0"/>
              </a:spcAft>
              <a:buSzPts val="2600"/>
              <a:buNone/>
            </a:pPr>
            <a:r>
              <a:t/>
            </a:r>
            <a:endParaRPr sz="3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3"/>
          <p:cNvSpPr txBox="1"/>
          <p:nvPr>
            <p:ph idx="1" type="body"/>
          </p:nvPr>
        </p:nvSpPr>
        <p:spPr>
          <a:xfrm>
            <a:off x="-150" y="1681050"/>
            <a:ext cx="30153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After sorting all 4 vertices in order to have the longest edge first in the list, there vertices are then mapped into 4 fixed points (whose position is based on the box type). </a:t>
            </a:r>
            <a:endParaRPr sz="1000"/>
          </a:p>
          <a:p>
            <a:pPr indent="0" lvl="0" marL="0" rtl="0" algn="l">
              <a:lnSpc>
                <a:spcPct val="115000"/>
              </a:lnSpc>
              <a:spcBef>
                <a:spcPts val="1600"/>
              </a:spcBef>
              <a:spcAft>
                <a:spcPts val="1600"/>
              </a:spcAft>
              <a:buNone/>
            </a:pPr>
            <a:r>
              <a:rPr lang="en" sz="1000"/>
              <a:t>The resulting image can then be cropped. Removing some padding from all sides simplifies the next steps since the calculated vertices are always outside the real box.</a:t>
            </a:r>
            <a:endParaRPr sz="1000"/>
          </a:p>
        </p:txBody>
      </p:sp>
      <p:sp>
        <p:nvSpPr>
          <p:cNvPr id="257" name="Google Shape;257;p33"/>
          <p:cNvSpPr txBox="1"/>
          <p:nvPr>
            <p:ph type="title"/>
          </p:nvPr>
        </p:nvSpPr>
        <p:spPr>
          <a:xfrm>
            <a:off x="0" y="1318650"/>
            <a:ext cx="30153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rPr>
              <a:t>PERSPECTIVE ADJUSTMENT</a:t>
            </a:r>
            <a:endParaRPr sz="1200">
              <a:solidFill>
                <a:schemeClr val="dk1"/>
              </a:solidFill>
            </a:endParaRPr>
          </a:p>
          <a:p>
            <a:pPr indent="0" lvl="0" marL="0" rtl="0" algn="l">
              <a:lnSpc>
                <a:spcPct val="100000"/>
              </a:lnSpc>
              <a:spcBef>
                <a:spcPts val="0"/>
              </a:spcBef>
              <a:spcAft>
                <a:spcPts val="0"/>
              </a:spcAft>
              <a:buSzPts val="2600"/>
              <a:buNone/>
            </a:pPr>
            <a:r>
              <a:t/>
            </a:r>
            <a:endParaRPr sz="1200">
              <a:solidFill>
                <a:schemeClr val="dk1"/>
              </a:solidFill>
            </a:endParaRPr>
          </a:p>
        </p:txBody>
      </p:sp>
      <p:pic>
        <p:nvPicPr>
          <p:cNvPr id="258" name="Google Shape;258;p33"/>
          <p:cNvPicPr preferRelativeResize="0"/>
          <p:nvPr/>
        </p:nvPicPr>
        <p:blipFill>
          <a:blip r:embed="rId3">
            <a:alphaModFix/>
          </a:blip>
          <a:stretch>
            <a:fillRect/>
          </a:stretch>
        </p:blipFill>
        <p:spPr>
          <a:xfrm>
            <a:off x="3015200" y="490525"/>
            <a:ext cx="3091599" cy="2239000"/>
          </a:xfrm>
          <a:prstGeom prst="rect">
            <a:avLst/>
          </a:prstGeom>
          <a:noFill/>
          <a:ln>
            <a:noFill/>
          </a:ln>
        </p:spPr>
      </p:pic>
      <p:pic>
        <p:nvPicPr>
          <p:cNvPr id="259" name="Google Shape;259;p33"/>
          <p:cNvPicPr preferRelativeResize="0"/>
          <p:nvPr/>
        </p:nvPicPr>
        <p:blipFill>
          <a:blip r:embed="rId4">
            <a:alphaModFix/>
          </a:blip>
          <a:stretch>
            <a:fillRect/>
          </a:stretch>
        </p:blipFill>
        <p:spPr>
          <a:xfrm>
            <a:off x="6106825" y="490525"/>
            <a:ext cx="3037175" cy="2219507"/>
          </a:xfrm>
          <a:prstGeom prst="rect">
            <a:avLst/>
          </a:prstGeom>
          <a:noFill/>
          <a:ln>
            <a:noFill/>
          </a:ln>
        </p:spPr>
      </p:pic>
      <p:pic>
        <p:nvPicPr>
          <p:cNvPr id="260" name="Google Shape;260;p33"/>
          <p:cNvPicPr preferRelativeResize="0"/>
          <p:nvPr/>
        </p:nvPicPr>
        <p:blipFill>
          <a:blip r:embed="rId5">
            <a:alphaModFix/>
          </a:blip>
          <a:stretch>
            <a:fillRect/>
          </a:stretch>
        </p:blipFill>
        <p:spPr>
          <a:xfrm>
            <a:off x="3015200" y="2729525"/>
            <a:ext cx="3091625" cy="2164175"/>
          </a:xfrm>
          <a:prstGeom prst="rect">
            <a:avLst/>
          </a:prstGeom>
          <a:noFill/>
          <a:ln>
            <a:noFill/>
          </a:ln>
        </p:spPr>
      </p:pic>
      <p:pic>
        <p:nvPicPr>
          <p:cNvPr id="261" name="Google Shape;261;p33"/>
          <p:cNvPicPr preferRelativeResize="0"/>
          <p:nvPr/>
        </p:nvPicPr>
        <p:blipFill>
          <a:blip r:embed="rId6">
            <a:alphaModFix/>
          </a:blip>
          <a:stretch>
            <a:fillRect/>
          </a:stretch>
        </p:blipFill>
        <p:spPr>
          <a:xfrm>
            <a:off x="6106825" y="2710025"/>
            <a:ext cx="3037175" cy="21836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3000">
                <a:solidFill>
                  <a:schemeClr val="dk1"/>
                </a:solidFill>
              </a:rPr>
              <a:t>ROI</a:t>
            </a:r>
            <a:endParaRPr sz="3000">
              <a:solidFill>
                <a:schemeClr val="dk1"/>
              </a:solidFill>
            </a:endParaRPr>
          </a:p>
          <a:p>
            <a:pPr indent="0" lvl="0" marL="0" rtl="0" algn="l">
              <a:spcBef>
                <a:spcPts val="0"/>
              </a:spcBef>
              <a:spcAft>
                <a:spcPts val="0"/>
              </a:spcAft>
              <a:buSzPts val="2600"/>
              <a:buNone/>
            </a:pPr>
            <a:r>
              <a:rPr lang="en" sz="3000">
                <a:solidFill>
                  <a:schemeClr val="dk1"/>
                </a:solidFill>
              </a:rPr>
              <a:t>CROPPING</a:t>
            </a:r>
            <a:endParaRPr sz="3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5"/>
          <p:cNvSpPr txBox="1"/>
          <p:nvPr>
            <p:ph idx="1" type="body"/>
          </p:nvPr>
        </p:nvSpPr>
        <p:spPr>
          <a:xfrm>
            <a:off x="-150" y="1681050"/>
            <a:ext cx="28476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Having the perspective correctly adjusted allow the algorithm to cut all chocolates precisely without additional processing.</a:t>
            </a:r>
            <a:endParaRPr sz="1000"/>
          </a:p>
          <a:p>
            <a:pPr indent="0" lvl="0" marL="0" rtl="0" algn="l">
              <a:lnSpc>
                <a:spcPct val="115000"/>
              </a:lnSpc>
              <a:spcBef>
                <a:spcPts val="1600"/>
              </a:spcBef>
              <a:spcAft>
                <a:spcPts val="1600"/>
              </a:spcAft>
              <a:buNone/>
            </a:pPr>
            <a:r>
              <a:rPr lang="en" sz="1000"/>
              <a:t>A sample result is shown</a:t>
            </a:r>
            <a:endParaRPr sz="1000"/>
          </a:p>
        </p:txBody>
      </p:sp>
      <p:sp>
        <p:nvSpPr>
          <p:cNvPr id="272" name="Google Shape;272;p35"/>
          <p:cNvSpPr txBox="1"/>
          <p:nvPr>
            <p:ph type="title"/>
          </p:nvPr>
        </p:nvSpPr>
        <p:spPr>
          <a:xfrm>
            <a:off x="0" y="1318650"/>
            <a:ext cx="28476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ROI CROPPING</a:t>
            </a:r>
            <a:endParaRPr sz="1200">
              <a:solidFill>
                <a:schemeClr val="dk1"/>
              </a:solidFill>
            </a:endParaRPr>
          </a:p>
        </p:txBody>
      </p:sp>
      <p:pic>
        <p:nvPicPr>
          <p:cNvPr id="273" name="Google Shape;273;p35"/>
          <p:cNvPicPr preferRelativeResize="0"/>
          <p:nvPr/>
        </p:nvPicPr>
        <p:blipFill rotWithShape="1">
          <a:blip r:embed="rId3">
            <a:alphaModFix/>
          </a:blip>
          <a:srcRect b="0" l="0" r="0" t="457"/>
          <a:stretch/>
        </p:blipFill>
        <p:spPr>
          <a:xfrm>
            <a:off x="2847450" y="490550"/>
            <a:ext cx="6296551" cy="4652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6"/>
          <p:cNvSpPr txBox="1"/>
          <p:nvPr>
            <p:ph idx="1" type="body"/>
          </p:nvPr>
        </p:nvSpPr>
        <p:spPr>
          <a:xfrm>
            <a:off x="-150" y="1681050"/>
            <a:ext cx="29139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t>The developed function allow for simple edit of cut parameters like radius and shape.</a:t>
            </a:r>
            <a:endParaRPr sz="1000"/>
          </a:p>
        </p:txBody>
      </p:sp>
      <p:pic>
        <p:nvPicPr>
          <p:cNvPr id="279" name="Google Shape;279;p36"/>
          <p:cNvPicPr preferRelativeResize="0"/>
          <p:nvPr/>
        </p:nvPicPr>
        <p:blipFill>
          <a:blip r:embed="rId3">
            <a:alphaModFix/>
          </a:blip>
          <a:stretch>
            <a:fillRect/>
          </a:stretch>
        </p:blipFill>
        <p:spPr>
          <a:xfrm>
            <a:off x="2913825" y="1269188"/>
            <a:ext cx="2534874" cy="2605124"/>
          </a:xfrm>
          <a:prstGeom prst="rect">
            <a:avLst/>
          </a:prstGeom>
          <a:noFill/>
          <a:ln>
            <a:noFill/>
          </a:ln>
        </p:spPr>
      </p:pic>
      <p:pic>
        <p:nvPicPr>
          <p:cNvPr id="280" name="Google Shape;280;p36"/>
          <p:cNvPicPr preferRelativeResize="0"/>
          <p:nvPr/>
        </p:nvPicPr>
        <p:blipFill>
          <a:blip r:embed="rId4">
            <a:alphaModFix/>
          </a:blip>
          <a:stretch>
            <a:fillRect/>
          </a:stretch>
        </p:blipFill>
        <p:spPr>
          <a:xfrm>
            <a:off x="5448700" y="1269188"/>
            <a:ext cx="3695301" cy="2605132"/>
          </a:xfrm>
          <a:prstGeom prst="rect">
            <a:avLst/>
          </a:prstGeom>
          <a:noFill/>
          <a:ln>
            <a:noFill/>
          </a:ln>
        </p:spPr>
      </p:pic>
      <p:sp>
        <p:nvSpPr>
          <p:cNvPr id="281" name="Google Shape;281;p36"/>
          <p:cNvSpPr txBox="1"/>
          <p:nvPr>
            <p:ph type="title"/>
          </p:nvPr>
        </p:nvSpPr>
        <p:spPr>
          <a:xfrm>
            <a:off x="0" y="1318650"/>
            <a:ext cx="29139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ROI CROPPING</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3000">
                <a:solidFill>
                  <a:schemeClr val="dk1"/>
                </a:solidFill>
              </a:rPr>
              <a:t>CLASSIFICATION</a:t>
            </a:r>
            <a:endParaRPr sz="3000">
              <a:solidFill>
                <a:schemeClr val="dk1"/>
              </a:solidFill>
            </a:endParaRPr>
          </a:p>
          <a:p>
            <a:pPr indent="0" lvl="0" marL="0" rtl="0" algn="l">
              <a:spcBef>
                <a:spcPts val="0"/>
              </a:spcBef>
              <a:spcAft>
                <a:spcPts val="0"/>
              </a:spcAft>
              <a:buSzPts val="2600"/>
              <a:buNone/>
            </a:pPr>
            <a:r>
              <a:rPr lang="en" sz="3000">
                <a:solidFill>
                  <a:schemeClr val="dk1"/>
                </a:solidFill>
              </a:rPr>
              <a:t>FEATURES</a:t>
            </a:r>
            <a:endParaRPr sz="3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8"/>
          <p:cNvSpPr txBox="1"/>
          <p:nvPr>
            <p:ph idx="1" type="body"/>
          </p:nvPr>
        </p:nvSpPr>
        <p:spPr>
          <a:xfrm>
            <a:off x="-150" y="1681050"/>
            <a:ext cx="3533700" cy="346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t>YCbCr, average among all channels</a:t>
            </a:r>
            <a:endParaRPr sz="1000"/>
          </a:p>
        </p:txBody>
      </p:sp>
      <p:sp>
        <p:nvSpPr>
          <p:cNvPr id="292" name="Google Shape;292;p38"/>
          <p:cNvSpPr txBox="1"/>
          <p:nvPr>
            <p:ph type="title"/>
          </p:nvPr>
        </p:nvSpPr>
        <p:spPr>
          <a:xfrm>
            <a:off x="0" y="1318650"/>
            <a:ext cx="35337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AVG YCbCr</a:t>
            </a:r>
            <a:endParaRPr sz="1200">
              <a:solidFill>
                <a:schemeClr val="dk1"/>
              </a:solidFill>
            </a:endParaRPr>
          </a:p>
        </p:txBody>
      </p:sp>
      <p:pic>
        <p:nvPicPr>
          <p:cNvPr id="293" name="Google Shape;293;p38"/>
          <p:cNvPicPr preferRelativeResize="0"/>
          <p:nvPr/>
        </p:nvPicPr>
        <p:blipFill>
          <a:blip r:embed="rId3">
            <a:alphaModFix/>
          </a:blip>
          <a:stretch>
            <a:fillRect/>
          </a:stretch>
        </p:blipFill>
        <p:spPr>
          <a:xfrm>
            <a:off x="3533775" y="491600"/>
            <a:ext cx="5610224" cy="2316529"/>
          </a:xfrm>
          <a:prstGeom prst="rect">
            <a:avLst/>
          </a:prstGeom>
          <a:noFill/>
          <a:ln>
            <a:noFill/>
          </a:ln>
        </p:spPr>
      </p:pic>
      <p:pic>
        <p:nvPicPr>
          <p:cNvPr id="294" name="Google Shape;294;p38"/>
          <p:cNvPicPr preferRelativeResize="0"/>
          <p:nvPr/>
        </p:nvPicPr>
        <p:blipFill>
          <a:blip r:embed="rId4">
            <a:alphaModFix/>
          </a:blip>
          <a:stretch>
            <a:fillRect/>
          </a:stretch>
        </p:blipFill>
        <p:spPr>
          <a:xfrm>
            <a:off x="3533775" y="2781305"/>
            <a:ext cx="5610225" cy="23623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0" y="1318650"/>
            <a:ext cx="22449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LBP</a:t>
            </a:r>
            <a:endParaRPr sz="1200">
              <a:solidFill>
                <a:schemeClr val="dk1"/>
              </a:solidFill>
            </a:endParaRPr>
          </a:p>
        </p:txBody>
      </p:sp>
      <p:pic>
        <p:nvPicPr>
          <p:cNvPr id="300" name="Google Shape;300;p39"/>
          <p:cNvPicPr preferRelativeResize="0"/>
          <p:nvPr/>
        </p:nvPicPr>
        <p:blipFill>
          <a:blip r:embed="rId3">
            <a:alphaModFix/>
          </a:blip>
          <a:stretch>
            <a:fillRect/>
          </a:stretch>
        </p:blipFill>
        <p:spPr>
          <a:xfrm>
            <a:off x="2244850" y="485773"/>
            <a:ext cx="6899150" cy="46578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0"/>
          <p:cNvSpPr txBox="1"/>
          <p:nvPr>
            <p:ph idx="1" type="body"/>
          </p:nvPr>
        </p:nvSpPr>
        <p:spPr>
          <a:xfrm>
            <a:off x="-150" y="1681050"/>
            <a:ext cx="3486300" cy="346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t>Standard deviation of cuts converted in grayscale image</a:t>
            </a:r>
            <a:endParaRPr sz="1000"/>
          </a:p>
        </p:txBody>
      </p:sp>
      <p:sp>
        <p:nvSpPr>
          <p:cNvPr id="306" name="Google Shape;306;p40"/>
          <p:cNvSpPr txBox="1"/>
          <p:nvPr>
            <p:ph type="title"/>
          </p:nvPr>
        </p:nvSpPr>
        <p:spPr>
          <a:xfrm>
            <a:off x="0" y="1318650"/>
            <a:ext cx="34863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STD</a:t>
            </a:r>
            <a:endParaRPr sz="1200">
              <a:solidFill>
                <a:schemeClr val="dk1"/>
              </a:solidFill>
            </a:endParaRPr>
          </a:p>
        </p:txBody>
      </p:sp>
      <p:pic>
        <p:nvPicPr>
          <p:cNvPr id="307" name="Google Shape;307;p40"/>
          <p:cNvPicPr preferRelativeResize="0"/>
          <p:nvPr/>
        </p:nvPicPr>
        <p:blipFill>
          <a:blip r:embed="rId3">
            <a:alphaModFix/>
          </a:blip>
          <a:stretch>
            <a:fillRect/>
          </a:stretch>
        </p:blipFill>
        <p:spPr>
          <a:xfrm>
            <a:off x="3486150" y="487575"/>
            <a:ext cx="5657850" cy="4655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3000">
                <a:solidFill>
                  <a:schemeClr val="dk1"/>
                </a:solidFill>
              </a:rPr>
              <a:t>CLASSIFIER PERFORMANCE</a:t>
            </a:r>
            <a:endParaRPr sz="3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000">
                <a:solidFill>
                  <a:schemeClr val="dk1"/>
                </a:solidFill>
              </a:rPr>
              <a:t>DATASET</a:t>
            </a:r>
            <a:endParaRPr sz="30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2"/>
          <p:cNvSpPr txBox="1"/>
          <p:nvPr>
            <p:ph idx="1" type="body"/>
          </p:nvPr>
        </p:nvSpPr>
        <p:spPr>
          <a:xfrm>
            <a:off x="-150" y="1681050"/>
            <a:ext cx="27615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A CSV file is manually populated with 888 ROI name and class, classes are defined below</a:t>
            </a:r>
            <a:endParaRPr sz="1000"/>
          </a:p>
          <a:p>
            <a:pPr indent="-292100" lvl="0" marL="457200" rtl="0" algn="l">
              <a:lnSpc>
                <a:spcPct val="115000"/>
              </a:lnSpc>
              <a:spcBef>
                <a:spcPts val="1600"/>
              </a:spcBef>
              <a:spcAft>
                <a:spcPts val="0"/>
              </a:spcAft>
              <a:buSzPts val="1000"/>
              <a:buAutoNum type="arabicPeriod"/>
            </a:pPr>
            <a:r>
              <a:rPr lang="en" sz="1000"/>
              <a:t>Rocher</a:t>
            </a:r>
            <a:endParaRPr sz="1000"/>
          </a:p>
          <a:p>
            <a:pPr indent="-292100" lvl="0" marL="457200" rtl="0" algn="l">
              <a:lnSpc>
                <a:spcPct val="115000"/>
              </a:lnSpc>
              <a:spcBef>
                <a:spcPts val="0"/>
              </a:spcBef>
              <a:spcAft>
                <a:spcPts val="0"/>
              </a:spcAft>
              <a:buSzPts val="1000"/>
              <a:buAutoNum type="arabicPeriod"/>
            </a:pPr>
            <a:r>
              <a:rPr lang="en" sz="1000"/>
              <a:t>Raffaello</a:t>
            </a:r>
            <a:endParaRPr sz="1000"/>
          </a:p>
          <a:p>
            <a:pPr indent="-292100" lvl="0" marL="457200" rtl="0" algn="l">
              <a:lnSpc>
                <a:spcPct val="115000"/>
              </a:lnSpc>
              <a:spcBef>
                <a:spcPts val="0"/>
              </a:spcBef>
              <a:spcAft>
                <a:spcPts val="0"/>
              </a:spcAft>
              <a:buSzPts val="1000"/>
              <a:buAutoNum type="arabicPeriod"/>
            </a:pPr>
            <a:r>
              <a:rPr lang="en" sz="1000"/>
              <a:t>Rondnoir</a:t>
            </a:r>
            <a:endParaRPr sz="1000"/>
          </a:p>
          <a:p>
            <a:pPr indent="-292100" lvl="0" marL="457200" rtl="0" algn="l">
              <a:lnSpc>
                <a:spcPct val="115000"/>
              </a:lnSpc>
              <a:spcBef>
                <a:spcPts val="0"/>
              </a:spcBef>
              <a:spcAft>
                <a:spcPts val="0"/>
              </a:spcAft>
              <a:buSzPts val="1000"/>
              <a:buAutoNum type="arabicPeriod"/>
            </a:pPr>
            <a:r>
              <a:rPr lang="en" sz="1000"/>
              <a:t>Reject</a:t>
            </a:r>
            <a:endParaRPr sz="1000"/>
          </a:p>
          <a:p>
            <a:pPr indent="0" lvl="0" marL="0" rtl="0" algn="l">
              <a:lnSpc>
                <a:spcPct val="115000"/>
              </a:lnSpc>
              <a:spcBef>
                <a:spcPts val="1600"/>
              </a:spcBef>
              <a:spcAft>
                <a:spcPts val="1600"/>
              </a:spcAft>
              <a:buNone/>
            </a:pPr>
            <a:r>
              <a:rPr lang="en" sz="1000"/>
              <a:t>ROIs have been automatically generated using previous steps, so the classification is computed on actual images.</a:t>
            </a:r>
            <a:endParaRPr sz="1000"/>
          </a:p>
        </p:txBody>
      </p:sp>
      <p:sp>
        <p:nvSpPr>
          <p:cNvPr id="318" name="Google Shape;318;p42"/>
          <p:cNvSpPr txBox="1"/>
          <p:nvPr>
            <p:ph type="title"/>
          </p:nvPr>
        </p:nvSpPr>
        <p:spPr>
          <a:xfrm>
            <a:off x="0" y="1318650"/>
            <a:ext cx="2761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DATASET PREPARATION</a:t>
            </a:r>
            <a:endParaRPr sz="1200">
              <a:solidFill>
                <a:schemeClr val="dk1"/>
              </a:solidFill>
            </a:endParaRPr>
          </a:p>
        </p:txBody>
      </p:sp>
      <p:sp>
        <p:nvSpPr>
          <p:cNvPr id="319" name="Google Shape;319;p42"/>
          <p:cNvSpPr txBox="1"/>
          <p:nvPr/>
        </p:nvSpPr>
        <p:spPr>
          <a:xfrm>
            <a:off x="2761350" y="481925"/>
            <a:ext cx="2523600" cy="46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Roboto Mono"/>
                <a:ea typeface="Roboto Mono"/>
                <a:cs typeface="Roboto Mono"/>
                <a:sym typeface="Roboto Mono"/>
              </a:rPr>
              <a:t>Cut,Label</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IMG_10-10.png,1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IMG_10-11.png,1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IMG_10-12.png,1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IMG_10-13.png,1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IMG_10-14.png,1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IMG_10-15.png,1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IMG_10-16.png,1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IMG_10-17.png,1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IMG_10-18.png,1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IMG_10-7.png,1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IMG_10-8.png,1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IMG_10-9.png,1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IMG_11-10.png,1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IMG_11-11.png,1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IMG_11-12.png,1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IMG_11-13.png,1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IMG_11-14.png,1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IMG_11-15.png,1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IMG_11-16.png,1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IMG_11-17.png,1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IMG_11-18.png,1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IMG_11-7.png,1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IMG_11-8.png,1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IMG_11-9.png,1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IMG_12-10.png,1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IMG_12-11.png,1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IMG_12-12.png,1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IMG_12-13.png,1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IMG_12-14.png,1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IMG_12-15.png,1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IMG_12-16.png,1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IMG_12-17.png,1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IMG_12-18.png,1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IMG_12-7.png,1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IMG_12-8.png,1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IMG_12-9.png,1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IMG_13-10.png,1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IMG_13-11.png,1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IMG_13-12.png,1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IMG_13-13.png,1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IMG_13-14.png,1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IMG_13-15.png,1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IMG_13-16.png,1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IMG_13-17.png,1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IMG_13-18.png,1</a:t>
            </a:r>
            <a:endParaRPr sz="600">
              <a:latin typeface="Roboto Mono"/>
              <a:ea typeface="Roboto Mono"/>
              <a:cs typeface="Roboto Mono"/>
              <a:sym typeface="Roboto Mono"/>
            </a:endParaRPr>
          </a:p>
          <a:p>
            <a:pPr indent="0" lvl="0" marL="0" rtl="0" algn="l">
              <a:spcBef>
                <a:spcPts val="0"/>
              </a:spcBef>
              <a:spcAft>
                <a:spcPts val="0"/>
              </a:spcAft>
              <a:buNone/>
            </a:pPr>
            <a:r>
              <a:rPr lang="en" sz="600">
                <a:latin typeface="Roboto Mono"/>
                <a:ea typeface="Roboto Mono"/>
                <a:cs typeface="Roboto Mono"/>
                <a:sym typeface="Roboto Mono"/>
              </a:rPr>
              <a:t>IMG_13-7.png,1</a:t>
            </a:r>
            <a:endParaRPr sz="600">
              <a:latin typeface="Roboto Mono"/>
              <a:ea typeface="Roboto Mono"/>
              <a:cs typeface="Roboto Mono"/>
              <a:sym typeface="Roboto Mono"/>
            </a:endParaRPr>
          </a:p>
          <a:p>
            <a:pPr indent="0" lvl="0" marL="0" rtl="0" algn="l">
              <a:spcBef>
                <a:spcPts val="0"/>
              </a:spcBef>
              <a:spcAft>
                <a:spcPts val="0"/>
              </a:spcAft>
              <a:buNone/>
            </a:pPr>
            <a:r>
              <a:t/>
            </a:r>
            <a:endParaRPr sz="600">
              <a:latin typeface="Roboto Mono"/>
              <a:ea typeface="Roboto Mono"/>
              <a:cs typeface="Roboto Mono"/>
              <a:sym typeface="Roboto Mono"/>
            </a:endParaRPr>
          </a:p>
        </p:txBody>
      </p:sp>
      <p:pic>
        <p:nvPicPr>
          <p:cNvPr id="320" name="Google Shape;320;p42"/>
          <p:cNvPicPr preferRelativeResize="0"/>
          <p:nvPr/>
        </p:nvPicPr>
        <p:blipFill>
          <a:blip r:embed="rId3">
            <a:alphaModFix/>
          </a:blip>
          <a:stretch>
            <a:fillRect/>
          </a:stretch>
        </p:blipFill>
        <p:spPr>
          <a:xfrm>
            <a:off x="5384775" y="1443038"/>
            <a:ext cx="2257425" cy="2257425"/>
          </a:xfrm>
          <a:prstGeom prst="rect">
            <a:avLst/>
          </a:prstGeom>
          <a:noFill/>
          <a:ln>
            <a:noFill/>
          </a:ln>
        </p:spPr>
      </p:pic>
      <p:sp>
        <p:nvSpPr>
          <p:cNvPr id="321" name="Google Shape;321;p42"/>
          <p:cNvSpPr txBox="1"/>
          <p:nvPr/>
        </p:nvSpPr>
        <p:spPr>
          <a:xfrm>
            <a:off x="5388950" y="3624275"/>
            <a:ext cx="2249100" cy="1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IMG_10-10.png, class: Rocher</a:t>
            </a:r>
            <a:endParaRPr sz="700">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3"/>
          <p:cNvSpPr txBox="1"/>
          <p:nvPr>
            <p:ph idx="1" type="body"/>
          </p:nvPr>
        </p:nvSpPr>
        <p:spPr>
          <a:xfrm>
            <a:off x="-150" y="1681050"/>
            <a:ext cx="2761500" cy="3462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Classifier</a:t>
            </a:r>
            <a:r>
              <a:rPr lang="en" sz="1000"/>
              <a:t> type</a:t>
            </a:r>
            <a:r>
              <a:rPr lang="en" sz="1000"/>
              <a:t>: </a:t>
            </a:r>
            <a:r>
              <a:rPr b="1" lang="en" sz="1000"/>
              <a:t>1-NN</a:t>
            </a:r>
            <a:endParaRPr b="1" sz="1000"/>
          </a:p>
          <a:p>
            <a:pPr indent="-292100" lvl="0" marL="457200" rtl="0" algn="l">
              <a:lnSpc>
                <a:spcPct val="115000"/>
              </a:lnSpc>
              <a:spcBef>
                <a:spcPts val="0"/>
              </a:spcBef>
              <a:spcAft>
                <a:spcPts val="0"/>
              </a:spcAft>
              <a:buSzPts val="1000"/>
              <a:buChar char="●"/>
            </a:pPr>
            <a:r>
              <a:rPr lang="en" sz="1000"/>
              <a:t>Features:</a:t>
            </a:r>
            <a:r>
              <a:rPr b="1" lang="en" sz="1000"/>
              <a:t> AVG+LBP</a:t>
            </a:r>
            <a:endParaRPr b="1" sz="1000"/>
          </a:p>
          <a:p>
            <a:pPr indent="-292100" lvl="0" marL="457200" rtl="0" algn="l">
              <a:lnSpc>
                <a:spcPct val="115000"/>
              </a:lnSpc>
              <a:spcBef>
                <a:spcPts val="0"/>
              </a:spcBef>
              <a:spcAft>
                <a:spcPts val="0"/>
              </a:spcAft>
              <a:buSzPts val="1000"/>
              <a:buChar char="●"/>
            </a:pPr>
            <a:r>
              <a:rPr lang="en" sz="1000"/>
              <a:t>6-folds validation</a:t>
            </a:r>
            <a:endParaRPr sz="1000"/>
          </a:p>
          <a:p>
            <a:pPr indent="0" lvl="0" marL="0" rtl="0" algn="ctr">
              <a:spcBef>
                <a:spcPts val="1600"/>
              </a:spcBef>
              <a:spcAft>
                <a:spcPts val="0"/>
              </a:spcAft>
              <a:buNone/>
            </a:pPr>
            <a:r>
              <a:rPr b="1" lang="en" sz="1000">
                <a:solidFill>
                  <a:schemeClr val="accent3"/>
                </a:solidFill>
              </a:rPr>
              <a:t>ACCURACY  = 97.6%</a:t>
            </a:r>
            <a:endParaRPr sz="1000"/>
          </a:p>
          <a:p>
            <a:pPr indent="0" lvl="0" marL="0" rtl="0" algn="l">
              <a:lnSpc>
                <a:spcPct val="115000"/>
              </a:lnSpc>
              <a:spcBef>
                <a:spcPts val="0"/>
              </a:spcBef>
              <a:spcAft>
                <a:spcPts val="1600"/>
              </a:spcAft>
              <a:buNone/>
            </a:pPr>
            <a:r>
              <a:t/>
            </a:r>
            <a:endParaRPr sz="1000"/>
          </a:p>
        </p:txBody>
      </p:sp>
      <p:sp>
        <p:nvSpPr>
          <p:cNvPr id="327" name="Google Shape;327;p43"/>
          <p:cNvSpPr txBox="1"/>
          <p:nvPr>
            <p:ph type="title"/>
          </p:nvPr>
        </p:nvSpPr>
        <p:spPr>
          <a:xfrm>
            <a:off x="0" y="1318650"/>
            <a:ext cx="2761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FEATURES ANALYSIS</a:t>
            </a:r>
            <a:endParaRPr sz="1200">
              <a:solidFill>
                <a:schemeClr val="dk1"/>
              </a:solidFill>
            </a:endParaRPr>
          </a:p>
        </p:txBody>
      </p:sp>
      <p:pic>
        <p:nvPicPr>
          <p:cNvPr id="328" name="Google Shape;328;p43"/>
          <p:cNvPicPr preferRelativeResize="0"/>
          <p:nvPr/>
        </p:nvPicPr>
        <p:blipFill rotWithShape="1">
          <a:blip r:embed="rId3">
            <a:alphaModFix/>
          </a:blip>
          <a:srcRect b="21519" l="0" r="0" t="0"/>
          <a:stretch/>
        </p:blipFill>
        <p:spPr>
          <a:xfrm>
            <a:off x="8239250" y="736925"/>
            <a:ext cx="628050" cy="677750"/>
          </a:xfrm>
          <a:prstGeom prst="rect">
            <a:avLst/>
          </a:prstGeom>
          <a:noFill/>
          <a:ln>
            <a:noFill/>
          </a:ln>
        </p:spPr>
      </p:pic>
      <p:pic>
        <p:nvPicPr>
          <p:cNvPr id="329" name="Google Shape;329;p43"/>
          <p:cNvPicPr preferRelativeResize="0"/>
          <p:nvPr/>
        </p:nvPicPr>
        <p:blipFill>
          <a:blip r:embed="rId4">
            <a:alphaModFix/>
          </a:blip>
          <a:stretch>
            <a:fillRect/>
          </a:stretch>
        </p:blipFill>
        <p:spPr>
          <a:xfrm>
            <a:off x="3658284" y="480826"/>
            <a:ext cx="5485716" cy="4662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4"/>
          <p:cNvSpPr txBox="1"/>
          <p:nvPr>
            <p:ph idx="1" type="body"/>
          </p:nvPr>
        </p:nvSpPr>
        <p:spPr>
          <a:xfrm>
            <a:off x="0" y="1783550"/>
            <a:ext cx="2761500" cy="318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t>1-NN Classifier</a:t>
            </a:r>
            <a:endParaRPr sz="1000"/>
          </a:p>
        </p:txBody>
      </p:sp>
      <p:sp>
        <p:nvSpPr>
          <p:cNvPr id="335" name="Google Shape;335;p44"/>
          <p:cNvSpPr txBox="1"/>
          <p:nvPr>
            <p:ph type="title"/>
          </p:nvPr>
        </p:nvSpPr>
        <p:spPr>
          <a:xfrm>
            <a:off x="0" y="1318650"/>
            <a:ext cx="2761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TEST MULTIPLE FEATURES COMBINED</a:t>
            </a:r>
            <a:endParaRPr sz="1200">
              <a:solidFill>
                <a:schemeClr val="dk1"/>
              </a:solidFill>
            </a:endParaRPr>
          </a:p>
        </p:txBody>
      </p:sp>
      <p:pic>
        <p:nvPicPr>
          <p:cNvPr id="336" name="Google Shape;336;p44"/>
          <p:cNvPicPr preferRelativeResize="0"/>
          <p:nvPr/>
        </p:nvPicPr>
        <p:blipFill>
          <a:blip r:embed="rId3">
            <a:alphaModFix/>
          </a:blip>
          <a:stretch>
            <a:fillRect/>
          </a:stretch>
        </p:blipFill>
        <p:spPr>
          <a:xfrm>
            <a:off x="2247602" y="2724640"/>
            <a:ext cx="4571999" cy="2418862"/>
          </a:xfrm>
          <a:prstGeom prst="rect">
            <a:avLst/>
          </a:prstGeom>
          <a:noFill/>
          <a:ln>
            <a:noFill/>
          </a:ln>
        </p:spPr>
      </p:pic>
      <p:sp>
        <p:nvSpPr>
          <p:cNvPr id="337" name="Google Shape;337;p44"/>
          <p:cNvSpPr txBox="1"/>
          <p:nvPr/>
        </p:nvSpPr>
        <p:spPr>
          <a:xfrm>
            <a:off x="1364100" y="3768763"/>
            <a:ext cx="883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Accuracy</a:t>
            </a:r>
            <a:endParaRPr sz="1100">
              <a:latin typeface="Lato"/>
              <a:ea typeface="Lato"/>
              <a:cs typeface="Lato"/>
              <a:sym typeface="Lato"/>
            </a:endParaRPr>
          </a:p>
        </p:txBody>
      </p:sp>
      <p:sp>
        <p:nvSpPr>
          <p:cNvPr id="338" name="Google Shape;338;p44"/>
          <p:cNvSpPr txBox="1"/>
          <p:nvPr/>
        </p:nvSpPr>
        <p:spPr>
          <a:xfrm>
            <a:off x="3595200" y="2045550"/>
            <a:ext cx="1876800" cy="5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1"/>
                </a:solidFill>
                <a:latin typeface="Lato"/>
                <a:ea typeface="Lato"/>
                <a:cs typeface="Lato"/>
                <a:sym typeface="Lato"/>
              </a:rPr>
              <a:t>6-fold cross-validation</a:t>
            </a:r>
            <a:endParaRPr sz="12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5"/>
          <p:cNvSpPr txBox="1"/>
          <p:nvPr>
            <p:ph idx="1" type="body"/>
          </p:nvPr>
        </p:nvSpPr>
        <p:spPr>
          <a:xfrm>
            <a:off x="-150" y="1681050"/>
            <a:ext cx="27615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Most of misclassifications are about rejection class, which are classified as valid </a:t>
            </a:r>
            <a:r>
              <a:rPr lang="en" sz="1000"/>
              <a:t>chocolates</a:t>
            </a:r>
            <a:endParaRPr sz="1000"/>
          </a:p>
          <a:p>
            <a:pPr indent="0" lvl="0" marL="0" rtl="0" algn="l">
              <a:lnSpc>
                <a:spcPct val="115000"/>
              </a:lnSpc>
              <a:spcBef>
                <a:spcPts val="1600"/>
              </a:spcBef>
              <a:spcAft>
                <a:spcPts val="1600"/>
              </a:spcAft>
              <a:buNone/>
            </a:pPr>
            <a:r>
              <a:rPr lang="en" sz="1000"/>
              <a:t>Since only v</a:t>
            </a:r>
            <a:r>
              <a:rPr lang="en" sz="1000"/>
              <a:t>alid rocher have tags on it, we introduce a new feature in order to </a:t>
            </a:r>
            <a:r>
              <a:rPr lang="en" sz="1000"/>
              <a:t>achieve</a:t>
            </a:r>
            <a:r>
              <a:rPr lang="en" sz="1000"/>
              <a:t> a better accuracy.</a:t>
            </a:r>
            <a:endParaRPr sz="1000"/>
          </a:p>
        </p:txBody>
      </p:sp>
      <p:sp>
        <p:nvSpPr>
          <p:cNvPr id="344" name="Google Shape;344;p45"/>
          <p:cNvSpPr txBox="1"/>
          <p:nvPr>
            <p:ph type="title"/>
          </p:nvPr>
        </p:nvSpPr>
        <p:spPr>
          <a:xfrm>
            <a:off x="0" y="1318650"/>
            <a:ext cx="2761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CONFUSION MATRIX</a:t>
            </a:r>
            <a:endParaRPr sz="1200">
              <a:solidFill>
                <a:schemeClr val="dk1"/>
              </a:solidFill>
            </a:endParaRPr>
          </a:p>
        </p:txBody>
      </p:sp>
      <p:pic>
        <p:nvPicPr>
          <p:cNvPr id="345" name="Google Shape;345;p45"/>
          <p:cNvPicPr preferRelativeResize="0"/>
          <p:nvPr/>
        </p:nvPicPr>
        <p:blipFill>
          <a:blip r:embed="rId3">
            <a:alphaModFix/>
          </a:blip>
          <a:stretch>
            <a:fillRect/>
          </a:stretch>
        </p:blipFill>
        <p:spPr>
          <a:xfrm>
            <a:off x="4228825" y="919350"/>
            <a:ext cx="3495675" cy="3514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6"/>
          <p:cNvSpPr txBox="1"/>
          <p:nvPr>
            <p:ph idx="1" type="body"/>
          </p:nvPr>
        </p:nvSpPr>
        <p:spPr>
          <a:xfrm>
            <a:off x="-150" y="1681050"/>
            <a:ext cx="26481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The feature </a:t>
            </a:r>
            <a:r>
              <a:rPr lang="en" sz="1000"/>
              <a:t>consists</a:t>
            </a:r>
            <a:r>
              <a:rPr lang="en" sz="1000"/>
              <a:t> in a region based segmentation.  Regions are </a:t>
            </a:r>
            <a:r>
              <a:rPr lang="en" sz="1000"/>
              <a:t>recursively</a:t>
            </a:r>
            <a:r>
              <a:rPr lang="en" sz="1000"/>
              <a:t> splitted and then merged based on near regions with low variance.  </a:t>
            </a:r>
            <a:r>
              <a:rPr lang="en" sz="1000"/>
              <a:t>Eventually</a:t>
            </a:r>
            <a:r>
              <a:rPr lang="en" sz="1000"/>
              <a:t> the average value of each region is computed and  the lowest value is returned.</a:t>
            </a:r>
            <a:endParaRPr sz="1000"/>
          </a:p>
          <a:p>
            <a:pPr indent="0" lvl="0" marL="0" rtl="0" algn="l">
              <a:lnSpc>
                <a:spcPct val="115000"/>
              </a:lnSpc>
              <a:spcBef>
                <a:spcPts val="1600"/>
              </a:spcBef>
              <a:spcAft>
                <a:spcPts val="0"/>
              </a:spcAft>
              <a:buNone/>
            </a:pPr>
            <a:r>
              <a:rPr lang="en" sz="1000"/>
              <a:t>This new feature is useful for detect valid rocher vs rocher without tag. Also the classification between rocher and rejection class is easier.</a:t>
            </a:r>
            <a:endParaRPr sz="1000"/>
          </a:p>
          <a:p>
            <a:pPr indent="0" lvl="0" marL="0" rtl="0" algn="l">
              <a:lnSpc>
                <a:spcPct val="115000"/>
              </a:lnSpc>
              <a:spcBef>
                <a:spcPts val="1600"/>
              </a:spcBef>
              <a:spcAft>
                <a:spcPts val="0"/>
              </a:spcAft>
              <a:buNone/>
            </a:pPr>
            <a:r>
              <a:rPr lang="en" sz="1000"/>
              <a:t>Even if rocher, raffaello and rondnoir are not distinguishable using this feature, the avg feature is very different</a:t>
            </a:r>
            <a:endParaRPr sz="1000"/>
          </a:p>
          <a:p>
            <a:pPr indent="0" lvl="0" marL="0" rtl="0" algn="l">
              <a:lnSpc>
                <a:spcPct val="115000"/>
              </a:lnSpc>
              <a:spcBef>
                <a:spcPts val="1600"/>
              </a:spcBef>
              <a:spcAft>
                <a:spcPts val="1600"/>
              </a:spcAft>
              <a:buNone/>
            </a:pPr>
            <a:r>
              <a:rPr lang="en" sz="1000"/>
              <a:t>Therefore</a:t>
            </a:r>
            <a:r>
              <a:rPr lang="en" sz="1000"/>
              <a:t> there should be an overall </a:t>
            </a:r>
            <a:r>
              <a:rPr lang="en" sz="1000"/>
              <a:t>improvement</a:t>
            </a:r>
            <a:r>
              <a:rPr lang="en" sz="1000"/>
              <a:t> in </a:t>
            </a:r>
            <a:r>
              <a:rPr lang="en" sz="1000"/>
              <a:t>classification</a:t>
            </a:r>
            <a:endParaRPr sz="1000"/>
          </a:p>
        </p:txBody>
      </p:sp>
      <p:sp>
        <p:nvSpPr>
          <p:cNvPr id="351" name="Google Shape;351;p46"/>
          <p:cNvSpPr txBox="1"/>
          <p:nvPr>
            <p:ph type="title"/>
          </p:nvPr>
        </p:nvSpPr>
        <p:spPr>
          <a:xfrm>
            <a:off x="0" y="1318650"/>
            <a:ext cx="2761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NEW FEATURE</a:t>
            </a:r>
            <a:endParaRPr sz="1200">
              <a:solidFill>
                <a:schemeClr val="dk1"/>
              </a:solidFill>
            </a:endParaRPr>
          </a:p>
        </p:txBody>
      </p:sp>
      <p:pic>
        <p:nvPicPr>
          <p:cNvPr id="352" name="Google Shape;352;p46"/>
          <p:cNvPicPr preferRelativeResize="0"/>
          <p:nvPr/>
        </p:nvPicPr>
        <p:blipFill>
          <a:blip r:embed="rId3">
            <a:alphaModFix/>
          </a:blip>
          <a:stretch>
            <a:fillRect/>
          </a:stretch>
        </p:blipFill>
        <p:spPr>
          <a:xfrm>
            <a:off x="2647875" y="479750"/>
            <a:ext cx="3348850" cy="2679075"/>
          </a:xfrm>
          <a:prstGeom prst="rect">
            <a:avLst/>
          </a:prstGeom>
          <a:noFill/>
          <a:ln>
            <a:noFill/>
          </a:ln>
        </p:spPr>
      </p:pic>
      <p:pic>
        <p:nvPicPr>
          <p:cNvPr id="353" name="Google Shape;353;p46"/>
          <p:cNvPicPr preferRelativeResize="0"/>
          <p:nvPr/>
        </p:nvPicPr>
        <p:blipFill>
          <a:blip r:embed="rId4">
            <a:alphaModFix/>
          </a:blip>
          <a:stretch>
            <a:fillRect/>
          </a:stretch>
        </p:blipFill>
        <p:spPr>
          <a:xfrm>
            <a:off x="5996724" y="479750"/>
            <a:ext cx="3147277" cy="2679075"/>
          </a:xfrm>
          <a:prstGeom prst="rect">
            <a:avLst/>
          </a:prstGeom>
          <a:noFill/>
          <a:ln>
            <a:noFill/>
          </a:ln>
        </p:spPr>
      </p:pic>
      <p:pic>
        <p:nvPicPr>
          <p:cNvPr id="354" name="Google Shape;354;p46"/>
          <p:cNvPicPr preferRelativeResize="0"/>
          <p:nvPr/>
        </p:nvPicPr>
        <p:blipFill>
          <a:blip r:embed="rId5">
            <a:alphaModFix/>
          </a:blip>
          <a:stretch>
            <a:fillRect/>
          </a:stretch>
        </p:blipFill>
        <p:spPr>
          <a:xfrm>
            <a:off x="2642828" y="3383900"/>
            <a:ext cx="2091048" cy="1759750"/>
          </a:xfrm>
          <a:prstGeom prst="rect">
            <a:avLst/>
          </a:prstGeom>
          <a:noFill/>
          <a:ln>
            <a:noFill/>
          </a:ln>
        </p:spPr>
      </p:pic>
      <p:pic>
        <p:nvPicPr>
          <p:cNvPr id="355" name="Google Shape;355;p46"/>
          <p:cNvPicPr preferRelativeResize="0"/>
          <p:nvPr/>
        </p:nvPicPr>
        <p:blipFill>
          <a:blip r:embed="rId6">
            <a:alphaModFix/>
          </a:blip>
          <a:stretch>
            <a:fillRect/>
          </a:stretch>
        </p:blipFill>
        <p:spPr>
          <a:xfrm>
            <a:off x="4733887" y="3383900"/>
            <a:ext cx="2205050" cy="1759750"/>
          </a:xfrm>
          <a:prstGeom prst="rect">
            <a:avLst/>
          </a:prstGeom>
          <a:noFill/>
          <a:ln>
            <a:noFill/>
          </a:ln>
        </p:spPr>
      </p:pic>
      <p:pic>
        <p:nvPicPr>
          <p:cNvPr id="356" name="Google Shape;356;p46"/>
          <p:cNvPicPr preferRelativeResize="0"/>
          <p:nvPr/>
        </p:nvPicPr>
        <p:blipFill>
          <a:blip r:embed="rId7">
            <a:alphaModFix/>
          </a:blip>
          <a:stretch>
            <a:fillRect/>
          </a:stretch>
        </p:blipFill>
        <p:spPr>
          <a:xfrm>
            <a:off x="6938925" y="3383900"/>
            <a:ext cx="2205050" cy="1759750"/>
          </a:xfrm>
          <a:prstGeom prst="rect">
            <a:avLst/>
          </a:prstGeom>
          <a:noFill/>
          <a:ln>
            <a:noFill/>
          </a:ln>
        </p:spPr>
      </p:pic>
      <p:sp>
        <p:nvSpPr>
          <p:cNvPr id="357" name="Google Shape;357;p46"/>
          <p:cNvSpPr/>
          <p:nvPr/>
        </p:nvSpPr>
        <p:spPr>
          <a:xfrm>
            <a:off x="2646225" y="3154450"/>
            <a:ext cx="6497700" cy="229500"/>
          </a:xfrm>
          <a:prstGeom prst="rect">
            <a:avLst/>
          </a:pr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7"/>
          <p:cNvSpPr txBox="1"/>
          <p:nvPr>
            <p:ph idx="1" type="body"/>
          </p:nvPr>
        </p:nvSpPr>
        <p:spPr>
          <a:xfrm>
            <a:off x="-150" y="1831475"/>
            <a:ext cx="2761500" cy="3312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Classifier type: </a:t>
            </a:r>
            <a:r>
              <a:rPr b="1" lang="en" sz="1000"/>
              <a:t>1-NN</a:t>
            </a:r>
            <a:endParaRPr b="1" sz="1000"/>
          </a:p>
          <a:p>
            <a:pPr indent="-292100" lvl="0" marL="457200" rtl="0" algn="l">
              <a:spcBef>
                <a:spcPts val="0"/>
              </a:spcBef>
              <a:spcAft>
                <a:spcPts val="0"/>
              </a:spcAft>
              <a:buSzPts val="1000"/>
              <a:buChar char="●"/>
            </a:pPr>
            <a:r>
              <a:rPr lang="en" sz="1000"/>
              <a:t>Features:</a:t>
            </a:r>
            <a:r>
              <a:rPr b="1" lang="en" sz="1000"/>
              <a:t> AVG+LBP</a:t>
            </a:r>
            <a:endParaRPr b="1" sz="1000"/>
          </a:p>
          <a:p>
            <a:pPr indent="-292100" lvl="0" marL="457200" rtl="0" algn="l">
              <a:spcBef>
                <a:spcPts val="0"/>
              </a:spcBef>
              <a:spcAft>
                <a:spcPts val="0"/>
              </a:spcAft>
              <a:buSzPts val="1000"/>
              <a:buChar char="●"/>
            </a:pPr>
            <a:r>
              <a:rPr lang="en" sz="1000"/>
              <a:t>6-folds validation</a:t>
            </a:r>
            <a:endParaRPr sz="1000"/>
          </a:p>
          <a:p>
            <a:pPr indent="0" lvl="0" marL="0" rtl="0" algn="l">
              <a:spcBef>
                <a:spcPts val="1600"/>
              </a:spcBef>
              <a:spcAft>
                <a:spcPts val="0"/>
              </a:spcAft>
              <a:buNone/>
            </a:pPr>
            <a:r>
              <a:t/>
            </a:r>
            <a:endParaRPr sz="1000"/>
          </a:p>
          <a:p>
            <a:pPr indent="0" lvl="0" marL="0" rtl="0" algn="l">
              <a:lnSpc>
                <a:spcPct val="115000"/>
              </a:lnSpc>
              <a:spcBef>
                <a:spcPts val="1600"/>
              </a:spcBef>
              <a:spcAft>
                <a:spcPts val="1600"/>
              </a:spcAft>
              <a:buNone/>
            </a:pPr>
            <a:r>
              <a:t/>
            </a:r>
            <a:endParaRPr sz="1000"/>
          </a:p>
        </p:txBody>
      </p:sp>
      <p:sp>
        <p:nvSpPr>
          <p:cNvPr id="363" name="Google Shape;363;p47"/>
          <p:cNvSpPr txBox="1"/>
          <p:nvPr>
            <p:ph type="title"/>
          </p:nvPr>
        </p:nvSpPr>
        <p:spPr>
          <a:xfrm>
            <a:off x="0" y="1318650"/>
            <a:ext cx="2761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PERFORMANCE IMPROVEMENT</a:t>
            </a:r>
            <a:endParaRPr sz="1200">
              <a:solidFill>
                <a:schemeClr val="dk1"/>
              </a:solidFill>
            </a:endParaRPr>
          </a:p>
        </p:txBody>
      </p:sp>
      <p:pic>
        <p:nvPicPr>
          <p:cNvPr id="364" name="Google Shape;364;p47"/>
          <p:cNvPicPr preferRelativeResize="0"/>
          <p:nvPr/>
        </p:nvPicPr>
        <p:blipFill>
          <a:blip r:embed="rId3">
            <a:alphaModFix/>
          </a:blip>
          <a:stretch>
            <a:fillRect/>
          </a:stretch>
        </p:blipFill>
        <p:spPr>
          <a:xfrm>
            <a:off x="6549125" y="1132338"/>
            <a:ext cx="2113800" cy="2170925"/>
          </a:xfrm>
          <a:prstGeom prst="rect">
            <a:avLst/>
          </a:prstGeom>
          <a:noFill/>
          <a:ln>
            <a:noFill/>
          </a:ln>
        </p:spPr>
      </p:pic>
      <p:pic>
        <p:nvPicPr>
          <p:cNvPr id="365" name="Google Shape;365;p47"/>
          <p:cNvPicPr preferRelativeResize="0"/>
          <p:nvPr/>
        </p:nvPicPr>
        <p:blipFill>
          <a:blip r:embed="rId4">
            <a:alphaModFix/>
          </a:blip>
          <a:stretch>
            <a:fillRect/>
          </a:stretch>
        </p:blipFill>
        <p:spPr>
          <a:xfrm>
            <a:off x="2962725" y="1182363"/>
            <a:ext cx="2059651" cy="2070875"/>
          </a:xfrm>
          <a:prstGeom prst="rect">
            <a:avLst/>
          </a:prstGeom>
          <a:noFill/>
          <a:ln>
            <a:noFill/>
          </a:ln>
        </p:spPr>
      </p:pic>
      <p:cxnSp>
        <p:nvCxnSpPr>
          <p:cNvPr id="366" name="Google Shape;366;p47"/>
          <p:cNvCxnSpPr/>
          <p:nvPr/>
        </p:nvCxnSpPr>
        <p:spPr>
          <a:xfrm>
            <a:off x="5210788" y="2217813"/>
            <a:ext cx="1149900" cy="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47"/>
          <p:cNvSpPr txBox="1"/>
          <p:nvPr/>
        </p:nvSpPr>
        <p:spPr>
          <a:xfrm>
            <a:off x="3268650" y="3538125"/>
            <a:ext cx="1447800" cy="43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CC0000"/>
                </a:solidFill>
                <a:latin typeface="Lato"/>
                <a:ea typeface="Lato"/>
                <a:cs typeface="Lato"/>
                <a:sym typeface="Lato"/>
              </a:rPr>
              <a:t>ACCURACY  = 97.6%</a:t>
            </a:r>
            <a:endParaRPr>
              <a:solidFill>
                <a:srgbClr val="CC0000"/>
              </a:solidFill>
            </a:endParaRPr>
          </a:p>
        </p:txBody>
      </p:sp>
      <p:sp>
        <p:nvSpPr>
          <p:cNvPr id="368" name="Google Shape;368;p47"/>
          <p:cNvSpPr txBox="1"/>
          <p:nvPr/>
        </p:nvSpPr>
        <p:spPr>
          <a:xfrm>
            <a:off x="6882125" y="3538125"/>
            <a:ext cx="1447800" cy="43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8761D"/>
                </a:solidFill>
                <a:latin typeface="Lato"/>
                <a:ea typeface="Lato"/>
                <a:cs typeface="Lato"/>
                <a:sym typeface="Lato"/>
              </a:rPr>
              <a:t>ACCURACY  = 98.4%</a:t>
            </a:r>
            <a:endParaRPr>
              <a:solidFill>
                <a:srgbClr val="38761D"/>
              </a:solidFill>
            </a:endParaRPr>
          </a:p>
        </p:txBody>
      </p:sp>
      <p:sp>
        <p:nvSpPr>
          <p:cNvPr id="369" name="Google Shape;369;p47"/>
          <p:cNvSpPr txBox="1"/>
          <p:nvPr/>
        </p:nvSpPr>
        <p:spPr>
          <a:xfrm>
            <a:off x="5264350" y="1831475"/>
            <a:ext cx="10428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Lato"/>
                <a:ea typeface="Lato"/>
                <a:cs typeface="Lato"/>
                <a:sym typeface="Lato"/>
              </a:rPr>
              <a:t>New feature</a:t>
            </a:r>
            <a:endParaRPr b="1" sz="1100">
              <a:latin typeface="Lato"/>
              <a:ea typeface="Lato"/>
              <a:cs typeface="Lato"/>
              <a:sym typeface="Lato"/>
            </a:endParaRPr>
          </a:p>
        </p:txBody>
      </p:sp>
      <p:cxnSp>
        <p:nvCxnSpPr>
          <p:cNvPr id="370" name="Google Shape;370;p47"/>
          <p:cNvCxnSpPr/>
          <p:nvPr/>
        </p:nvCxnSpPr>
        <p:spPr>
          <a:xfrm>
            <a:off x="5224326" y="3758013"/>
            <a:ext cx="1149900" cy="0"/>
          </a:xfrm>
          <a:prstGeom prst="straightConnector1">
            <a:avLst/>
          </a:prstGeom>
          <a:noFill/>
          <a:ln cap="flat" cmpd="sng" w="9525">
            <a:solidFill>
              <a:schemeClr val="dk2"/>
            </a:solidFill>
            <a:prstDash val="solid"/>
            <a:round/>
            <a:headEnd len="med" w="med" type="none"/>
            <a:tailEnd len="med" w="med" type="triangle"/>
          </a:ln>
        </p:spPr>
      </p:cxnSp>
      <p:sp>
        <p:nvSpPr>
          <p:cNvPr id="371" name="Google Shape;371;p47"/>
          <p:cNvSpPr txBox="1"/>
          <p:nvPr/>
        </p:nvSpPr>
        <p:spPr>
          <a:xfrm>
            <a:off x="5296638" y="3395625"/>
            <a:ext cx="1005300" cy="36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accent3"/>
                </a:solidFill>
                <a:latin typeface="Lato"/>
                <a:ea typeface="Lato"/>
                <a:cs typeface="Lato"/>
                <a:sym typeface="Lato"/>
              </a:rPr>
              <a:t>Improvement</a:t>
            </a:r>
            <a:endParaRPr sz="1000">
              <a:solidFill>
                <a:schemeClr val="accen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3000">
                <a:solidFill>
                  <a:schemeClr val="dk1"/>
                </a:solidFill>
              </a:rPr>
              <a:t>CUTS CLASSIFICATION</a:t>
            </a:r>
            <a:endParaRPr sz="3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9"/>
          <p:cNvSpPr/>
          <p:nvPr/>
        </p:nvSpPr>
        <p:spPr>
          <a:xfrm>
            <a:off x="3191250" y="2374600"/>
            <a:ext cx="5952600" cy="2762100"/>
          </a:xfrm>
          <a:prstGeom prst="rect">
            <a:avLst/>
          </a:pr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9"/>
          <p:cNvSpPr txBox="1"/>
          <p:nvPr>
            <p:ph idx="1" type="body"/>
          </p:nvPr>
        </p:nvSpPr>
        <p:spPr>
          <a:xfrm>
            <a:off x="-150" y="1681050"/>
            <a:ext cx="31917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t>An image mask is compared with static validity masks (that are different for each box type), no difference means the input image correctly matches a reference matrix, the box is correct.</a:t>
            </a:r>
            <a:endParaRPr sz="1000"/>
          </a:p>
        </p:txBody>
      </p:sp>
      <p:sp>
        <p:nvSpPr>
          <p:cNvPr id="383" name="Google Shape;383;p49"/>
          <p:cNvSpPr txBox="1"/>
          <p:nvPr>
            <p:ph type="title"/>
          </p:nvPr>
        </p:nvSpPr>
        <p:spPr>
          <a:xfrm>
            <a:off x="0" y="1318650"/>
            <a:ext cx="31917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ERROR DETECTION</a:t>
            </a:r>
            <a:endParaRPr sz="1200">
              <a:solidFill>
                <a:schemeClr val="dk1"/>
              </a:solidFill>
            </a:endParaRPr>
          </a:p>
        </p:txBody>
      </p:sp>
      <p:pic>
        <p:nvPicPr>
          <p:cNvPr id="384" name="Google Shape;384;p49"/>
          <p:cNvPicPr preferRelativeResize="0"/>
          <p:nvPr/>
        </p:nvPicPr>
        <p:blipFill>
          <a:blip r:embed="rId3">
            <a:alphaModFix/>
          </a:blip>
          <a:stretch>
            <a:fillRect/>
          </a:stretch>
        </p:blipFill>
        <p:spPr>
          <a:xfrm>
            <a:off x="3191250" y="481050"/>
            <a:ext cx="2761500" cy="1922151"/>
          </a:xfrm>
          <a:prstGeom prst="rect">
            <a:avLst/>
          </a:prstGeom>
          <a:noFill/>
          <a:ln>
            <a:noFill/>
          </a:ln>
        </p:spPr>
      </p:pic>
      <p:pic>
        <p:nvPicPr>
          <p:cNvPr id="385" name="Google Shape;385;p49"/>
          <p:cNvPicPr preferRelativeResize="0"/>
          <p:nvPr/>
        </p:nvPicPr>
        <p:blipFill>
          <a:blip r:embed="rId4">
            <a:alphaModFix/>
          </a:blip>
          <a:stretch>
            <a:fillRect/>
          </a:stretch>
        </p:blipFill>
        <p:spPr>
          <a:xfrm>
            <a:off x="3862202" y="2403200"/>
            <a:ext cx="4740397" cy="2740300"/>
          </a:xfrm>
          <a:prstGeom prst="rect">
            <a:avLst/>
          </a:prstGeom>
          <a:noFill/>
          <a:ln>
            <a:noFill/>
          </a:ln>
        </p:spPr>
      </p:pic>
      <p:pic>
        <p:nvPicPr>
          <p:cNvPr id="386" name="Google Shape;386;p49"/>
          <p:cNvPicPr preferRelativeResize="0"/>
          <p:nvPr/>
        </p:nvPicPr>
        <p:blipFill>
          <a:blip r:embed="rId5">
            <a:alphaModFix/>
          </a:blip>
          <a:stretch>
            <a:fillRect/>
          </a:stretch>
        </p:blipFill>
        <p:spPr>
          <a:xfrm>
            <a:off x="5952750" y="481050"/>
            <a:ext cx="3191850" cy="1922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3000">
                <a:solidFill>
                  <a:schemeClr val="dk1"/>
                </a:solidFill>
              </a:rPr>
              <a:t>RESULTS</a:t>
            </a:r>
            <a:endParaRPr sz="3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1"/>
          <p:cNvSpPr txBox="1"/>
          <p:nvPr>
            <p:ph type="title"/>
          </p:nvPr>
        </p:nvSpPr>
        <p:spPr>
          <a:xfrm>
            <a:off x="0" y="1318650"/>
            <a:ext cx="25863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RESULTS</a:t>
            </a:r>
            <a:endParaRPr sz="1200">
              <a:solidFill>
                <a:schemeClr val="dk1"/>
              </a:solidFill>
            </a:endParaRPr>
          </a:p>
        </p:txBody>
      </p:sp>
      <p:pic>
        <p:nvPicPr>
          <p:cNvPr id="397" name="Google Shape;397;p51"/>
          <p:cNvPicPr preferRelativeResize="0"/>
          <p:nvPr/>
        </p:nvPicPr>
        <p:blipFill rotWithShape="1">
          <a:blip r:embed="rId3">
            <a:alphaModFix/>
          </a:blip>
          <a:srcRect b="1263" l="782" r="9265" t="0"/>
          <a:stretch/>
        </p:blipFill>
        <p:spPr>
          <a:xfrm>
            <a:off x="2736050" y="481950"/>
            <a:ext cx="3159897" cy="2416176"/>
          </a:xfrm>
          <a:prstGeom prst="rect">
            <a:avLst/>
          </a:prstGeom>
          <a:noFill/>
          <a:ln>
            <a:noFill/>
          </a:ln>
        </p:spPr>
      </p:pic>
      <p:pic>
        <p:nvPicPr>
          <p:cNvPr id="398" name="Google Shape;398;p51"/>
          <p:cNvPicPr preferRelativeResize="0"/>
          <p:nvPr/>
        </p:nvPicPr>
        <p:blipFill rotWithShape="1">
          <a:blip r:embed="rId4">
            <a:alphaModFix/>
          </a:blip>
          <a:srcRect b="1253" l="9782" r="1289" t="841"/>
          <a:stretch/>
        </p:blipFill>
        <p:spPr>
          <a:xfrm>
            <a:off x="5895950" y="481950"/>
            <a:ext cx="3248050" cy="2416174"/>
          </a:xfrm>
          <a:prstGeom prst="rect">
            <a:avLst/>
          </a:prstGeom>
          <a:noFill/>
          <a:ln>
            <a:noFill/>
          </a:ln>
        </p:spPr>
      </p:pic>
      <p:pic>
        <p:nvPicPr>
          <p:cNvPr id="399" name="Google Shape;399;p51"/>
          <p:cNvPicPr preferRelativeResize="0"/>
          <p:nvPr/>
        </p:nvPicPr>
        <p:blipFill rotWithShape="1">
          <a:blip r:embed="rId5">
            <a:alphaModFix/>
          </a:blip>
          <a:srcRect b="1497" l="1647" r="896" t="1865"/>
          <a:stretch/>
        </p:blipFill>
        <p:spPr>
          <a:xfrm>
            <a:off x="2736050" y="2898126"/>
            <a:ext cx="3159899" cy="2245374"/>
          </a:xfrm>
          <a:prstGeom prst="rect">
            <a:avLst/>
          </a:prstGeom>
          <a:noFill/>
          <a:ln>
            <a:noFill/>
          </a:ln>
        </p:spPr>
      </p:pic>
      <p:pic>
        <p:nvPicPr>
          <p:cNvPr id="400" name="Google Shape;400;p51"/>
          <p:cNvPicPr preferRelativeResize="0"/>
          <p:nvPr/>
        </p:nvPicPr>
        <p:blipFill rotWithShape="1">
          <a:blip r:embed="rId6">
            <a:alphaModFix/>
          </a:blip>
          <a:srcRect b="2569" l="1621" r="712" t="1543"/>
          <a:stretch/>
        </p:blipFill>
        <p:spPr>
          <a:xfrm>
            <a:off x="5895950" y="2898125"/>
            <a:ext cx="3248050" cy="2245375"/>
          </a:xfrm>
          <a:prstGeom prst="rect">
            <a:avLst/>
          </a:prstGeom>
          <a:noFill/>
          <a:ln>
            <a:noFill/>
          </a:ln>
        </p:spPr>
      </p:pic>
      <p:sp>
        <p:nvSpPr>
          <p:cNvPr id="401" name="Google Shape;401;p51"/>
          <p:cNvSpPr txBox="1"/>
          <p:nvPr>
            <p:ph idx="1" type="body"/>
          </p:nvPr>
        </p:nvSpPr>
        <p:spPr>
          <a:xfrm>
            <a:off x="-150" y="1681050"/>
            <a:ext cx="28650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After classification, all invalid results are transformed back to the original image and displayed in the output as blue circles.</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 sz="1000"/>
              <a:t>Total boxes: 64</a:t>
            </a:r>
            <a:endParaRPr sz="1000"/>
          </a:p>
          <a:p>
            <a:pPr indent="0" lvl="0" marL="0" rtl="0" algn="l">
              <a:lnSpc>
                <a:spcPct val="115000"/>
              </a:lnSpc>
              <a:spcBef>
                <a:spcPts val="0"/>
              </a:spcBef>
              <a:spcAft>
                <a:spcPts val="0"/>
              </a:spcAft>
              <a:buNone/>
            </a:pPr>
            <a:r>
              <a:rPr lang="en" sz="1000"/>
              <a:t>Correct boxes: 38</a:t>
            </a:r>
            <a:endParaRPr sz="1000"/>
          </a:p>
          <a:p>
            <a:pPr indent="0" lvl="0" marL="0" rtl="0" algn="l">
              <a:lnSpc>
                <a:spcPct val="115000"/>
              </a:lnSpc>
              <a:spcBef>
                <a:spcPts val="0"/>
              </a:spcBef>
              <a:spcAft>
                <a:spcPts val="0"/>
              </a:spcAft>
              <a:buNone/>
            </a:pPr>
            <a:r>
              <a:rPr lang="en" sz="1000"/>
              <a:t>Incorrect boxes: 26</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 sz="1000"/>
              <a:t>Correctly defined as compliant                     </a:t>
            </a:r>
            <a:r>
              <a:rPr b="1" lang="en" sz="1000">
                <a:solidFill>
                  <a:schemeClr val="dk1"/>
                </a:solidFill>
              </a:rPr>
              <a:t>30/38</a:t>
            </a:r>
            <a:endParaRPr b="1" sz="1000">
              <a:solidFill>
                <a:schemeClr val="dk1"/>
              </a:solidFill>
            </a:endParaRPr>
          </a:p>
          <a:p>
            <a:pPr indent="0" lvl="0" marL="0" rtl="0" algn="l">
              <a:lnSpc>
                <a:spcPct val="115000"/>
              </a:lnSpc>
              <a:spcBef>
                <a:spcPts val="0"/>
              </a:spcBef>
              <a:spcAft>
                <a:spcPts val="0"/>
              </a:spcAft>
              <a:buNone/>
            </a:pPr>
            <a:r>
              <a:rPr lang="en" sz="1000"/>
              <a:t>Incorrectly defined as non-compliant          </a:t>
            </a:r>
            <a:r>
              <a:rPr b="1" lang="en" sz="1000">
                <a:solidFill>
                  <a:schemeClr val="accent3"/>
                </a:solidFill>
              </a:rPr>
              <a:t>8/38</a:t>
            </a:r>
            <a:endParaRPr b="1" sz="1000">
              <a:solidFill>
                <a:schemeClr val="accent3"/>
              </a:solidFill>
            </a:endParaRPr>
          </a:p>
          <a:p>
            <a:pPr indent="0" lvl="0" marL="0" rtl="0" algn="l">
              <a:lnSpc>
                <a:spcPct val="115000"/>
              </a:lnSpc>
              <a:spcBef>
                <a:spcPts val="0"/>
              </a:spcBef>
              <a:spcAft>
                <a:spcPts val="0"/>
              </a:spcAft>
              <a:buNone/>
            </a:pPr>
            <a:r>
              <a:rPr lang="en" sz="1000"/>
              <a:t>Correctly defined as non-compliant          </a:t>
            </a:r>
            <a:r>
              <a:rPr b="1" lang="en" sz="1000">
                <a:solidFill>
                  <a:schemeClr val="dk1"/>
                </a:solidFill>
              </a:rPr>
              <a:t>24/26</a:t>
            </a:r>
            <a:br>
              <a:rPr lang="en" sz="1000"/>
            </a:br>
            <a:r>
              <a:rPr lang="en" sz="1000"/>
              <a:t>Incorrectly defined as compliant                    </a:t>
            </a:r>
            <a:r>
              <a:rPr b="1" lang="en" sz="1000">
                <a:solidFill>
                  <a:schemeClr val="accent3"/>
                </a:solidFill>
              </a:rPr>
              <a:t>2/26</a:t>
            </a:r>
            <a:endParaRPr b="1" sz="1000">
              <a:solidFill>
                <a:schemeClr val="accent3"/>
              </a:solidFill>
            </a:endParaRPr>
          </a:p>
          <a:p>
            <a:pPr indent="0" lvl="0" marL="0" rtl="0" algn="l">
              <a:lnSpc>
                <a:spcPct val="115000"/>
              </a:lnSpc>
              <a:spcBef>
                <a:spcPts val="1600"/>
              </a:spcBef>
              <a:spcAft>
                <a:spcPts val="1600"/>
              </a:spcAft>
              <a:buNone/>
            </a:pPr>
            <a:r>
              <a:rPr b="1" lang="en" sz="1000">
                <a:solidFill>
                  <a:schemeClr val="accent3"/>
                </a:solidFill>
              </a:rPr>
              <a:t>Overall accuracy: 84.37 %</a:t>
            </a:r>
            <a:endParaRPr b="1" sz="1000">
              <a:solidFill>
                <a:schemeClr val="accent3"/>
              </a:solidFill>
            </a:endParaRPr>
          </a:p>
        </p:txBody>
      </p:sp>
      <p:pic>
        <p:nvPicPr>
          <p:cNvPr id="402" name="Google Shape;402;p51"/>
          <p:cNvPicPr preferRelativeResize="0"/>
          <p:nvPr/>
        </p:nvPicPr>
        <p:blipFill>
          <a:blip r:embed="rId7">
            <a:alphaModFix/>
          </a:blip>
          <a:stretch>
            <a:fillRect/>
          </a:stretch>
        </p:blipFill>
        <p:spPr>
          <a:xfrm>
            <a:off x="5874500" y="2877550"/>
            <a:ext cx="3248051" cy="224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0" y="1318650"/>
            <a:ext cx="2761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RECTANGULAR BOXES</a:t>
            </a:r>
            <a:endParaRPr sz="1200">
              <a:solidFill>
                <a:schemeClr val="dk1"/>
              </a:solidFill>
            </a:endParaRPr>
          </a:p>
        </p:txBody>
      </p:sp>
      <p:pic>
        <p:nvPicPr>
          <p:cNvPr id="103" name="Google Shape;103;p16"/>
          <p:cNvPicPr preferRelativeResize="0"/>
          <p:nvPr/>
        </p:nvPicPr>
        <p:blipFill>
          <a:blip r:embed="rId3">
            <a:alphaModFix/>
          </a:blip>
          <a:stretch>
            <a:fillRect/>
          </a:stretch>
        </p:blipFill>
        <p:spPr>
          <a:xfrm>
            <a:off x="4902150" y="634054"/>
            <a:ext cx="1962001" cy="1307982"/>
          </a:xfrm>
          <a:prstGeom prst="rect">
            <a:avLst/>
          </a:prstGeom>
          <a:noFill/>
          <a:ln>
            <a:noFill/>
          </a:ln>
        </p:spPr>
      </p:pic>
      <p:pic>
        <p:nvPicPr>
          <p:cNvPr id="104" name="Google Shape;104;p16"/>
          <p:cNvPicPr preferRelativeResize="0"/>
          <p:nvPr/>
        </p:nvPicPr>
        <p:blipFill>
          <a:blip r:embed="rId4">
            <a:alphaModFix/>
          </a:blip>
          <a:stretch>
            <a:fillRect/>
          </a:stretch>
        </p:blipFill>
        <p:spPr>
          <a:xfrm>
            <a:off x="7135200" y="634038"/>
            <a:ext cx="1962001" cy="1308001"/>
          </a:xfrm>
          <a:prstGeom prst="rect">
            <a:avLst/>
          </a:prstGeom>
          <a:noFill/>
          <a:ln>
            <a:noFill/>
          </a:ln>
        </p:spPr>
      </p:pic>
      <p:pic>
        <p:nvPicPr>
          <p:cNvPr id="105" name="Google Shape;105;p16"/>
          <p:cNvPicPr preferRelativeResize="0"/>
          <p:nvPr/>
        </p:nvPicPr>
        <p:blipFill>
          <a:blip r:embed="rId5">
            <a:alphaModFix/>
          </a:blip>
          <a:stretch>
            <a:fillRect/>
          </a:stretch>
        </p:blipFill>
        <p:spPr>
          <a:xfrm>
            <a:off x="2644900" y="633993"/>
            <a:ext cx="1962001" cy="1308033"/>
          </a:xfrm>
          <a:prstGeom prst="rect">
            <a:avLst/>
          </a:prstGeom>
          <a:noFill/>
          <a:ln>
            <a:noFill/>
          </a:ln>
        </p:spPr>
      </p:pic>
      <p:pic>
        <p:nvPicPr>
          <p:cNvPr id="106" name="Google Shape;106;p16"/>
          <p:cNvPicPr preferRelativeResize="0"/>
          <p:nvPr/>
        </p:nvPicPr>
        <p:blipFill>
          <a:blip r:embed="rId6">
            <a:alphaModFix/>
          </a:blip>
          <a:stretch>
            <a:fillRect/>
          </a:stretch>
        </p:blipFill>
        <p:spPr>
          <a:xfrm>
            <a:off x="2644900" y="2150150"/>
            <a:ext cx="1962001" cy="1308001"/>
          </a:xfrm>
          <a:prstGeom prst="rect">
            <a:avLst/>
          </a:prstGeom>
          <a:noFill/>
          <a:ln>
            <a:noFill/>
          </a:ln>
        </p:spPr>
      </p:pic>
      <p:pic>
        <p:nvPicPr>
          <p:cNvPr id="107" name="Google Shape;107;p16"/>
          <p:cNvPicPr preferRelativeResize="0"/>
          <p:nvPr/>
        </p:nvPicPr>
        <p:blipFill>
          <a:blip r:embed="rId7">
            <a:alphaModFix/>
          </a:blip>
          <a:stretch>
            <a:fillRect/>
          </a:stretch>
        </p:blipFill>
        <p:spPr>
          <a:xfrm>
            <a:off x="4890050" y="2150150"/>
            <a:ext cx="1962001" cy="1308001"/>
          </a:xfrm>
          <a:prstGeom prst="rect">
            <a:avLst/>
          </a:prstGeom>
          <a:noFill/>
          <a:ln>
            <a:noFill/>
          </a:ln>
        </p:spPr>
      </p:pic>
      <p:pic>
        <p:nvPicPr>
          <p:cNvPr id="108" name="Google Shape;108;p16"/>
          <p:cNvPicPr preferRelativeResize="0"/>
          <p:nvPr/>
        </p:nvPicPr>
        <p:blipFill>
          <a:blip r:embed="rId8">
            <a:alphaModFix/>
          </a:blip>
          <a:stretch>
            <a:fillRect/>
          </a:stretch>
        </p:blipFill>
        <p:spPr>
          <a:xfrm>
            <a:off x="7135200" y="2150151"/>
            <a:ext cx="1962001" cy="1308001"/>
          </a:xfrm>
          <a:prstGeom prst="rect">
            <a:avLst/>
          </a:prstGeom>
          <a:noFill/>
          <a:ln>
            <a:noFill/>
          </a:ln>
        </p:spPr>
      </p:pic>
      <p:pic>
        <p:nvPicPr>
          <p:cNvPr id="109" name="Google Shape;109;p16"/>
          <p:cNvPicPr preferRelativeResize="0"/>
          <p:nvPr/>
        </p:nvPicPr>
        <p:blipFill>
          <a:blip r:embed="rId9">
            <a:alphaModFix/>
          </a:blip>
          <a:stretch>
            <a:fillRect/>
          </a:stretch>
        </p:blipFill>
        <p:spPr>
          <a:xfrm>
            <a:off x="399750" y="2150150"/>
            <a:ext cx="1962001" cy="1308001"/>
          </a:xfrm>
          <a:prstGeom prst="rect">
            <a:avLst/>
          </a:prstGeom>
          <a:noFill/>
          <a:ln>
            <a:noFill/>
          </a:ln>
        </p:spPr>
      </p:pic>
      <p:pic>
        <p:nvPicPr>
          <p:cNvPr id="110" name="Google Shape;110;p16"/>
          <p:cNvPicPr preferRelativeResize="0"/>
          <p:nvPr/>
        </p:nvPicPr>
        <p:blipFill>
          <a:blip r:embed="rId10">
            <a:alphaModFix/>
          </a:blip>
          <a:stretch>
            <a:fillRect/>
          </a:stretch>
        </p:blipFill>
        <p:spPr>
          <a:xfrm>
            <a:off x="4890050" y="3666275"/>
            <a:ext cx="1962001" cy="1308001"/>
          </a:xfrm>
          <a:prstGeom prst="rect">
            <a:avLst/>
          </a:prstGeom>
          <a:noFill/>
          <a:ln>
            <a:noFill/>
          </a:ln>
        </p:spPr>
      </p:pic>
      <p:pic>
        <p:nvPicPr>
          <p:cNvPr id="111" name="Google Shape;111;p16"/>
          <p:cNvPicPr preferRelativeResize="0"/>
          <p:nvPr/>
        </p:nvPicPr>
        <p:blipFill>
          <a:blip r:embed="rId11">
            <a:alphaModFix/>
          </a:blip>
          <a:stretch>
            <a:fillRect/>
          </a:stretch>
        </p:blipFill>
        <p:spPr>
          <a:xfrm>
            <a:off x="7135200" y="3666249"/>
            <a:ext cx="1962001" cy="1308001"/>
          </a:xfrm>
          <a:prstGeom prst="rect">
            <a:avLst/>
          </a:prstGeom>
          <a:noFill/>
          <a:ln>
            <a:noFill/>
          </a:ln>
        </p:spPr>
      </p:pic>
      <p:pic>
        <p:nvPicPr>
          <p:cNvPr id="112" name="Google Shape;112;p16"/>
          <p:cNvPicPr preferRelativeResize="0"/>
          <p:nvPr/>
        </p:nvPicPr>
        <p:blipFill>
          <a:blip r:embed="rId12">
            <a:alphaModFix/>
          </a:blip>
          <a:stretch>
            <a:fillRect/>
          </a:stretch>
        </p:blipFill>
        <p:spPr>
          <a:xfrm>
            <a:off x="2644900" y="3666275"/>
            <a:ext cx="1962001" cy="1308001"/>
          </a:xfrm>
          <a:prstGeom prst="rect">
            <a:avLst/>
          </a:prstGeom>
          <a:noFill/>
          <a:ln>
            <a:noFill/>
          </a:ln>
        </p:spPr>
      </p:pic>
      <p:pic>
        <p:nvPicPr>
          <p:cNvPr id="113" name="Google Shape;113;p16"/>
          <p:cNvPicPr preferRelativeResize="0"/>
          <p:nvPr/>
        </p:nvPicPr>
        <p:blipFill>
          <a:blip r:embed="rId13">
            <a:alphaModFix/>
          </a:blip>
          <a:stretch>
            <a:fillRect/>
          </a:stretch>
        </p:blipFill>
        <p:spPr>
          <a:xfrm>
            <a:off x="399750" y="3666275"/>
            <a:ext cx="1962001" cy="13080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0" y="1318650"/>
            <a:ext cx="25863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COMMENTS</a:t>
            </a:r>
            <a:endParaRPr sz="1200">
              <a:solidFill>
                <a:schemeClr val="dk1"/>
              </a:solidFill>
            </a:endParaRPr>
          </a:p>
        </p:txBody>
      </p:sp>
      <p:sp>
        <p:nvSpPr>
          <p:cNvPr id="408" name="Google Shape;408;p52"/>
          <p:cNvSpPr txBox="1"/>
          <p:nvPr>
            <p:ph idx="1" type="body"/>
          </p:nvPr>
        </p:nvSpPr>
        <p:spPr>
          <a:xfrm>
            <a:off x="-150" y="1681050"/>
            <a:ext cx="2586300" cy="3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Some</a:t>
            </a:r>
            <a:r>
              <a:rPr lang="en" sz="1000"/>
              <a:t> errors are caused by bugs in the box detection algorithm, when the contrast of the wood venis is too high, edges unuseful are detected and the result hough transform doesn’t match the real box. This results in a false positive rejection class classification.</a:t>
            </a:r>
            <a:endParaRPr sz="1000"/>
          </a:p>
          <a:p>
            <a:pPr indent="0" lvl="0" marL="0" rtl="0" algn="l">
              <a:spcBef>
                <a:spcPts val="1600"/>
              </a:spcBef>
              <a:spcAft>
                <a:spcPts val="0"/>
              </a:spcAft>
              <a:buNone/>
            </a:pPr>
            <a:r>
              <a:rPr lang="en" sz="1000"/>
              <a:t>The key for improving this kind of errors is to strengthen the box detection algorithm, either by using more complex segmentation algorithm (combining various edge detection methods, pixel based classification for table/non-table, general table/non-table classification) or by improving the existing solution with more advanced filtering, morphology correction or by combining different color spaces/pipelines</a:t>
            </a:r>
            <a:endParaRPr sz="1000"/>
          </a:p>
          <a:p>
            <a:pPr indent="0" lvl="0" marL="0" rtl="0" algn="l">
              <a:spcBef>
                <a:spcPts val="1600"/>
              </a:spcBef>
              <a:spcAft>
                <a:spcPts val="1600"/>
              </a:spcAft>
              <a:buNone/>
            </a:pPr>
            <a:r>
              <a:t/>
            </a:r>
            <a:endParaRPr sz="1000"/>
          </a:p>
        </p:txBody>
      </p:sp>
      <p:pic>
        <p:nvPicPr>
          <p:cNvPr id="409" name="Google Shape;409;p52"/>
          <p:cNvPicPr preferRelativeResize="0"/>
          <p:nvPr/>
        </p:nvPicPr>
        <p:blipFill rotWithShape="1">
          <a:blip r:embed="rId3">
            <a:alphaModFix/>
          </a:blip>
          <a:srcRect b="0" l="0" r="8792" t="0"/>
          <a:stretch/>
        </p:blipFill>
        <p:spPr>
          <a:xfrm>
            <a:off x="2586150" y="490875"/>
            <a:ext cx="6557851" cy="465262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3"/>
          <p:cNvSpPr txBox="1"/>
          <p:nvPr>
            <p:ph idx="1" type="body"/>
          </p:nvPr>
        </p:nvSpPr>
        <p:spPr>
          <a:xfrm>
            <a:off x="0" y="1681050"/>
            <a:ext cx="38682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rPr>
              <a:t>Dynamic ROI cropping is probably the second most impactful upgrade that could be developed in order to increase the overall accuracy. Even though the perspective is corrected in a previous step, the precision is still somewhat imprecise, and the percentage based cutting that is currently implemented could lead to some miscalculation.</a:t>
            </a:r>
            <a:endParaRPr sz="1000">
              <a:solidFill>
                <a:srgbClr val="434343"/>
              </a:solidFill>
            </a:endParaRPr>
          </a:p>
          <a:p>
            <a:pPr indent="0" lvl="0" marL="0" rtl="0" algn="l">
              <a:lnSpc>
                <a:spcPct val="115000"/>
              </a:lnSpc>
              <a:spcBef>
                <a:spcPts val="1600"/>
              </a:spcBef>
              <a:spcAft>
                <a:spcPts val="0"/>
              </a:spcAft>
              <a:buNone/>
            </a:pPr>
            <a:r>
              <a:rPr lang="en" sz="1000">
                <a:solidFill>
                  <a:srgbClr val="434343"/>
                </a:solidFill>
              </a:rPr>
              <a:t>Many tests have been performed to improve the crop quality, the most successful (but still not valid) have been:</a:t>
            </a:r>
            <a:endParaRPr sz="1000">
              <a:solidFill>
                <a:srgbClr val="434343"/>
              </a:solidFill>
            </a:endParaRPr>
          </a:p>
          <a:p>
            <a:pPr indent="-292100" lvl="0" marL="457200" rtl="0" algn="l">
              <a:lnSpc>
                <a:spcPct val="115000"/>
              </a:lnSpc>
              <a:spcBef>
                <a:spcPts val="1600"/>
              </a:spcBef>
              <a:spcAft>
                <a:spcPts val="0"/>
              </a:spcAft>
              <a:buClr>
                <a:srgbClr val="434343"/>
              </a:buClr>
              <a:buSzPts val="1000"/>
              <a:buAutoNum type="arabicPeriod"/>
            </a:pPr>
            <a:r>
              <a:rPr lang="en" sz="1000">
                <a:solidFill>
                  <a:srgbClr val="434343"/>
                </a:solidFill>
              </a:rPr>
              <a:t>Using superpixel oversegmentation to more accurately cut ROIs. Fails because the color between rocher and the box is too similar, the number of superpixel cannot be calculated.</a:t>
            </a:r>
            <a:endParaRPr sz="1000">
              <a:solidFill>
                <a:srgbClr val="434343"/>
              </a:solidFill>
            </a:endParaRPr>
          </a:p>
          <a:p>
            <a:pPr indent="-292100" lvl="0" marL="457200" rtl="0" algn="l">
              <a:lnSpc>
                <a:spcPct val="115000"/>
              </a:lnSpc>
              <a:spcBef>
                <a:spcPts val="0"/>
              </a:spcBef>
              <a:spcAft>
                <a:spcPts val="0"/>
              </a:spcAft>
              <a:buClr>
                <a:srgbClr val="434343"/>
              </a:buClr>
              <a:buSzPts val="1000"/>
              <a:buAutoNum type="arabicPeriod"/>
            </a:pPr>
            <a:r>
              <a:rPr lang="en" sz="1000">
                <a:solidFill>
                  <a:srgbClr val="434343"/>
                </a:solidFill>
              </a:rPr>
              <a:t>Edge detection and hough analysis to detect line patterns, valid idea but </a:t>
            </a:r>
            <a:r>
              <a:rPr lang="en" sz="1000">
                <a:solidFill>
                  <a:srgbClr val="434343"/>
                </a:solidFill>
              </a:rPr>
              <a:t>infeasible</a:t>
            </a:r>
            <a:r>
              <a:rPr lang="en" sz="1000">
                <a:solidFill>
                  <a:srgbClr val="434343"/>
                </a:solidFill>
              </a:rPr>
              <a:t>, edge detection is not accurate enough</a:t>
            </a:r>
            <a:endParaRPr sz="1000">
              <a:solidFill>
                <a:srgbClr val="434343"/>
              </a:solidFill>
            </a:endParaRPr>
          </a:p>
          <a:p>
            <a:pPr indent="-292100" lvl="0" marL="457200" rtl="0" algn="l">
              <a:lnSpc>
                <a:spcPct val="115000"/>
              </a:lnSpc>
              <a:spcBef>
                <a:spcPts val="0"/>
              </a:spcBef>
              <a:spcAft>
                <a:spcPts val="0"/>
              </a:spcAft>
              <a:buClr>
                <a:srgbClr val="434343"/>
              </a:buClr>
              <a:buSzPts val="1000"/>
              <a:buAutoNum type="arabicPeriod"/>
            </a:pPr>
            <a:r>
              <a:rPr lang="en" sz="1000">
                <a:solidFill>
                  <a:srgbClr val="434343"/>
                </a:solidFill>
              </a:rPr>
              <a:t>Pattern matching, computationally </a:t>
            </a:r>
            <a:r>
              <a:rPr lang="en" sz="1000">
                <a:solidFill>
                  <a:srgbClr val="434343"/>
                </a:solidFill>
              </a:rPr>
              <a:t>infeasible</a:t>
            </a:r>
            <a:r>
              <a:rPr lang="en" sz="1000">
                <a:solidFill>
                  <a:srgbClr val="434343"/>
                </a:solidFill>
              </a:rPr>
              <a:t>, too many versions of each chocolate have to be computed</a:t>
            </a:r>
            <a:endParaRPr sz="1000">
              <a:solidFill>
                <a:srgbClr val="434343"/>
              </a:solidFill>
            </a:endParaRPr>
          </a:p>
        </p:txBody>
      </p:sp>
      <p:sp>
        <p:nvSpPr>
          <p:cNvPr id="415" name="Google Shape;415;p53"/>
          <p:cNvSpPr txBox="1"/>
          <p:nvPr>
            <p:ph type="title"/>
          </p:nvPr>
        </p:nvSpPr>
        <p:spPr>
          <a:xfrm>
            <a:off x="0" y="1318650"/>
            <a:ext cx="39138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COMMENTS</a:t>
            </a:r>
            <a:endParaRPr sz="1200">
              <a:solidFill>
                <a:schemeClr val="dk1"/>
              </a:solidFill>
            </a:endParaRPr>
          </a:p>
        </p:txBody>
      </p:sp>
      <p:pic>
        <p:nvPicPr>
          <p:cNvPr id="416" name="Google Shape;416;p53"/>
          <p:cNvPicPr preferRelativeResize="0"/>
          <p:nvPr/>
        </p:nvPicPr>
        <p:blipFill rotWithShape="1">
          <a:blip r:embed="rId3">
            <a:alphaModFix/>
          </a:blip>
          <a:srcRect b="33840" l="40273" r="0" t="0"/>
          <a:stretch/>
        </p:blipFill>
        <p:spPr>
          <a:xfrm>
            <a:off x="3868125" y="787700"/>
            <a:ext cx="5275876" cy="39047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3000">
                <a:solidFill>
                  <a:schemeClr val="dk1"/>
                </a:solidFill>
              </a:rPr>
              <a:t>FAILED TESTS</a:t>
            </a:r>
            <a:endParaRPr sz="30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5"/>
          <p:cNvSpPr/>
          <p:nvPr/>
        </p:nvSpPr>
        <p:spPr>
          <a:xfrm>
            <a:off x="3913700" y="490525"/>
            <a:ext cx="5240700" cy="2909700"/>
          </a:xfrm>
          <a:prstGeom prst="rect">
            <a:avLst/>
          </a:pr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5"/>
          <p:cNvSpPr txBox="1"/>
          <p:nvPr>
            <p:ph idx="1" type="body"/>
          </p:nvPr>
        </p:nvSpPr>
        <p:spPr>
          <a:xfrm>
            <a:off x="0" y="1681050"/>
            <a:ext cx="39138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rPr>
              <a:t>Detecting vertices is done by sliding a virtual line diagonally and vertically, then the method that gives the most accurate result is selected automatically. Only 3 vertices can be detected when the box is outside the viewport.</a:t>
            </a:r>
            <a:endParaRPr sz="1000">
              <a:solidFill>
                <a:srgbClr val="434343"/>
              </a:solidFill>
            </a:endParaRPr>
          </a:p>
          <a:p>
            <a:pPr indent="0" lvl="0" marL="0" rtl="0" algn="l">
              <a:lnSpc>
                <a:spcPct val="115000"/>
              </a:lnSpc>
              <a:spcBef>
                <a:spcPts val="1600"/>
              </a:spcBef>
              <a:spcAft>
                <a:spcPts val="1600"/>
              </a:spcAft>
              <a:buNone/>
            </a:pPr>
            <a:r>
              <a:rPr lang="en" sz="1000">
                <a:solidFill>
                  <a:srgbClr val="434343"/>
                </a:solidFill>
              </a:rPr>
              <a:t>Using the detected vertices is possible to rotate, shear and crop the box using linear transformations.</a:t>
            </a:r>
            <a:endParaRPr sz="1000">
              <a:solidFill>
                <a:srgbClr val="434343"/>
              </a:solidFill>
            </a:endParaRPr>
          </a:p>
        </p:txBody>
      </p:sp>
      <p:sp>
        <p:nvSpPr>
          <p:cNvPr id="428" name="Google Shape;428;p55"/>
          <p:cNvSpPr txBox="1"/>
          <p:nvPr>
            <p:ph type="title"/>
          </p:nvPr>
        </p:nvSpPr>
        <p:spPr>
          <a:xfrm>
            <a:off x="0" y="1318650"/>
            <a:ext cx="39138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VERTICES DETECTION</a:t>
            </a:r>
            <a:endParaRPr sz="1200">
              <a:solidFill>
                <a:schemeClr val="dk1"/>
              </a:solidFill>
            </a:endParaRPr>
          </a:p>
        </p:txBody>
      </p:sp>
      <p:pic>
        <p:nvPicPr>
          <p:cNvPr id="429" name="Google Shape;429;p55"/>
          <p:cNvPicPr preferRelativeResize="0"/>
          <p:nvPr/>
        </p:nvPicPr>
        <p:blipFill>
          <a:blip r:embed="rId3">
            <a:alphaModFix/>
          </a:blip>
          <a:stretch>
            <a:fillRect/>
          </a:stretch>
        </p:blipFill>
        <p:spPr>
          <a:xfrm>
            <a:off x="4554000" y="452425"/>
            <a:ext cx="3949725" cy="2947775"/>
          </a:xfrm>
          <a:prstGeom prst="rect">
            <a:avLst/>
          </a:prstGeom>
          <a:noFill/>
          <a:ln>
            <a:noFill/>
          </a:ln>
        </p:spPr>
      </p:pic>
      <p:pic>
        <p:nvPicPr>
          <p:cNvPr id="430" name="Google Shape;430;p55"/>
          <p:cNvPicPr preferRelativeResize="0"/>
          <p:nvPr/>
        </p:nvPicPr>
        <p:blipFill>
          <a:blip r:embed="rId4">
            <a:alphaModFix/>
          </a:blip>
          <a:stretch>
            <a:fillRect/>
          </a:stretch>
        </p:blipFill>
        <p:spPr>
          <a:xfrm>
            <a:off x="3913700" y="3367550"/>
            <a:ext cx="5240700" cy="1776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6"/>
          <p:cNvSpPr txBox="1"/>
          <p:nvPr>
            <p:ph idx="1" type="body"/>
          </p:nvPr>
        </p:nvSpPr>
        <p:spPr>
          <a:xfrm>
            <a:off x="0" y="1681050"/>
            <a:ext cx="31833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As for the first step, qualitative color space analysis is performed on a sample of various classes. HSV channels shows a clear distinction between the three classes. Mathematical morphology is then performed on the classificator result to separate the various ROIs.</a:t>
            </a:r>
            <a:endParaRPr sz="1000"/>
          </a:p>
          <a:p>
            <a:pPr indent="0" lvl="0" marL="0" rtl="0" algn="l">
              <a:lnSpc>
                <a:spcPct val="115000"/>
              </a:lnSpc>
              <a:spcBef>
                <a:spcPts val="1600"/>
              </a:spcBef>
              <a:spcAft>
                <a:spcPts val="0"/>
              </a:spcAft>
              <a:buNone/>
            </a:pPr>
            <a:r>
              <a:rPr lang="en" sz="1000"/>
              <a:t>Mathematical morphology is insufficient and the output image cannot be correctly separated. Furthermore box and rocher classes are virtually indistinguishable. </a:t>
            </a:r>
            <a:endParaRPr sz="1000"/>
          </a:p>
          <a:p>
            <a:pPr indent="0" lvl="0" marL="0" rtl="0" algn="ctr">
              <a:spcBef>
                <a:spcPts val="1600"/>
              </a:spcBef>
              <a:spcAft>
                <a:spcPts val="1600"/>
              </a:spcAft>
              <a:buNone/>
            </a:pPr>
            <a:r>
              <a:rPr lang="en" sz="1000">
                <a:solidFill>
                  <a:schemeClr val="accent3"/>
                </a:solidFill>
              </a:rPr>
              <a:t>Result not acceptable</a:t>
            </a:r>
            <a:endParaRPr sz="1000"/>
          </a:p>
        </p:txBody>
      </p:sp>
      <p:sp>
        <p:nvSpPr>
          <p:cNvPr id="436" name="Google Shape;436;p56"/>
          <p:cNvSpPr txBox="1"/>
          <p:nvPr>
            <p:ph type="title"/>
          </p:nvPr>
        </p:nvSpPr>
        <p:spPr>
          <a:xfrm>
            <a:off x="0" y="1318650"/>
            <a:ext cx="31833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PIXEL BASED CLASSIFICATION</a:t>
            </a:r>
            <a:endParaRPr sz="1200">
              <a:solidFill>
                <a:schemeClr val="dk1"/>
              </a:solidFill>
            </a:endParaRPr>
          </a:p>
        </p:txBody>
      </p:sp>
      <p:pic>
        <p:nvPicPr>
          <p:cNvPr id="437" name="Google Shape;437;p56"/>
          <p:cNvPicPr preferRelativeResize="0"/>
          <p:nvPr/>
        </p:nvPicPr>
        <p:blipFill>
          <a:blip r:embed="rId3">
            <a:alphaModFix/>
          </a:blip>
          <a:stretch>
            <a:fillRect/>
          </a:stretch>
        </p:blipFill>
        <p:spPr>
          <a:xfrm>
            <a:off x="6192400" y="486325"/>
            <a:ext cx="2951600" cy="2278600"/>
          </a:xfrm>
          <a:prstGeom prst="rect">
            <a:avLst/>
          </a:prstGeom>
          <a:noFill/>
          <a:ln>
            <a:noFill/>
          </a:ln>
        </p:spPr>
      </p:pic>
      <p:pic>
        <p:nvPicPr>
          <p:cNvPr id="438" name="Google Shape;438;p56"/>
          <p:cNvPicPr preferRelativeResize="0"/>
          <p:nvPr/>
        </p:nvPicPr>
        <p:blipFill>
          <a:blip r:embed="rId4">
            <a:alphaModFix/>
          </a:blip>
          <a:stretch>
            <a:fillRect/>
          </a:stretch>
        </p:blipFill>
        <p:spPr>
          <a:xfrm>
            <a:off x="6192400" y="2753600"/>
            <a:ext cx="2951600" cy="2390050"/>
          </a:xfrm>
          <a:prstGeom prst="rect">
            <a:avLst/>
          </a:prstGeom>
          <a:noFill/>
          <a:ln>
            <a:noFill/>
          </a:ln>
        </p:spPr>
      </p:pic>
      <p:pic>
        <p:nvPicPr>
          <p:cNvPr id="439" name="Google Shape;439;p56"/>
          <p:cNvPicPr preferRelativeResize="0"/>
          <p:nvPr/>
        </p:nvPicPr>
        <p:blipFill rotWithShape="1">
          <a:blip r:embed="rId5">
            <a:alphaModFix/>
          </a:blip>
          <a:srcRect b="0" l="0" r="0" t="11582"/>
          <a:stretch/>
        </p:blipFill>
        <p:spPr>
          <a:xfrm>
            <a:off x="3745725" y="3502782"/>
            <a:ext cx="2446675" cy="1640718"/>
          </a:xfrm>
          <a:prstGeom prst="rect">
            <a:avLst/>
          </a:prstGeom>
          <a:noFill/>
          <a:ln>
            <a:noFill/>
          </a:ln>
        </p:spPr>
      </p:pic>
      <p:pic>
        <p:nvPicPr>
          <p:cNvPr id="440" name="Google Shape;440;p56"/>
          <p:cNvPicPr preferRelativeResize="0"/>
          <p:nvPr/>
        </p:nvPicPr>
        <p:blipFill rotWithShape="1">
          <a:blip r:embed="rId6">
            <a:alphaModFix/>
          </a:blip>
          <a:srcRect b="31431" l="0" r="0" t="0"/>
          <a:stretch/>
        </p:blipFill>
        <p:spPr>
          <a:xfrm rot="5400000">
            <a:off x="4357460" y="1660368"/>
            <a:ext cx="3001536" cy="668345"/>
          </a:xfrm>
          <a:prstGeom prst="rect">
            <a:avLst/>
          </a:prstGeom>
          <a:noFill/>
          <a:ln>
            <a:noFill/>
          </a:ln>
        </p:spPr>
      </p:pic>
      <p:pic>
        <p:nvPicPr>
          <p:cNvPr id="441" name="Google Shape;441;p56"/>
          <p:cNvPicPr preferRelativeResize="0"/>
          <p:nvPr/>
        </p:nvPicPr>
        <p:blipFill rotWithShape="1">
          <a:blip r:embed="rId7">
            <a:alphaModFix/>
          </a:blip>
          <a:srcRect b="45325" l="0" r="0" t="0"/>
          <a:stretch/>
        </p:blipFill>
        <p:spPr>
          <a:xfrm rot="5400000">
            <a:off x="3475880" y="1660369"/>
            <a:ext cx="3016438" cy="668350"/>
          </a:xfrm>
          <a:prstGeom prst="rect">
            <a:avLst/>
          </a:prstGeom>
          <a:noFill/>
          <a:ln>
            <a:noFill/>
          </a:ln>
        </p:spPr>
      </p:pic>
      <p:pic>
        <p:nvPicPr>
          <p:cNvPr id="442" name="Google Shape;442;p56"/>
          <p:cNvPicPr preferRelativeResize="0"/>
          <p:nvPr/>
        </p:nvPicPr>
        <p:blipFill rotWithShape="1">
          <a:blip r:embed="rId8">
            <a:alphaModFix/>
          </a:blip>
          <a:srcRect b="24556" l="0" r="0" t="0"/>
          <a:stretch/>
        </p:blipFill>
        <p:spPr>
          <a:xfrm rot="5400000">
            <a:off x="2586716" y="1645345"/>
            <a:ext cx="3016438" cy="6984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7"/>
          <p:cNvSpPr txBox="1"/>
          <p:nvPr>
            <p:ph type="title"/>
          </p:nvPr>
        </p:nvSpPr>
        <p:spPr>
          <a:xfrm>
            <a:off x="730000" y="1318650"/>
            <a:ext cx="38421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3000">
                <a:solidFill>
                  <a:schemeClr val="dk1"/>
                </a:solidFill>
              </a:rPr>
              <a:t>CONTRIBUTIONS</a:t>
            </a:r>
            <a:endParaRPr sz="3000">
              <a:solidFill>
                <a:schemeClr val="dk1"/>
              </a:solidFill>
            </a:endParaRPr>
          </a:p>
        </p:txBody>
      </p:sp>
      <p:sp>
        <p:nvSpPr>
          <p:cNvPr id="448" name="Google Shape;448;p57"/>
          <p:cNvSpPr txBox="1"/>
          <p:nvPr/>
        </p:nvSpPr>
        <p:spPr>
          <a:xfrm>
            <a:off x="4572000" y="1400775"/>
            <a:ext cx="4572000" cy="22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Lato"/>
                <a:ea typeface="Lato"/>
                <a:cs typeface="Lato"/>
                <a:sym typeface="Lato"/>
              </a:rPr>
              <a:t>Gianluca Giudice</a:t>
            </a:r>
            <a:r>
              <a:rPr lang="en" sz="1000">
                <a:solidFill>
                  <a:schemeClr val="dk1"/>
                </a:solidFill>
                <a:latin typeface="Lato"/>
                <a:ea typeface="Lato"/>
                <a:cs typeface="Lato"/>
                <a:sym typeface="Lato"/>
              </a:rPr>
              <a:t> 60%</a:t>
            </a:r>
            <a:endParaRPr sz="1000">
              <a:solidFill>
                <a:schemeClr val="dk1"/>
              </a:solidFill>
              <a:latin typeface="Lato"/>
              <a:ea typeface="Lato"/>
              <a:cs typeface="Lato"/>
              <a:sym typeface="Lato"/>
            </a:endParaRPr>
          </a:p>
          <a:p>
            <a:pPr indent="-292100" lvl="0" marL="457200" rtl="0" algn="l">
              <a:spcBef>
                <a:spcPts val="0"/>
              </a:spcBef>
              <a:spcAft>
                <a:spcPts val="0"/>
              </a:spcAft>
              <a:buClr>
                <a:srgbClr val="666666"/>
              </a:buClr>
              <a:buSzPts val="1000"/>
              <a:buFont typeface="Lato"/>
              <a:buChar char="●"/>
            </a:pPr>
            <a:r>
              <a:rPr lang="en" sz="1000">
                <a:solidFill>
                  <a:srgbClr val="666666"/>
                </a:solidFill>
                <a:latin typeface="Lato"/>
                <a:ea typeface="Lato"/>
                <a:cs typeface="Lato"/>
                <a:sym typeface="Lato"/>
              </a:rPr>
              <a:t>Image binarization</a:t>
            </a:r>
            <a:endParaRPr sz="1000">
              <a:solidFill>
                <a:srgbClr val="666666"/>
              </a:solidFill>
              <a:latin typeface="Lato"/>
              <a:ea typeface="Lato"/>
              <a:cs typeface="Lato"/>
              <a:sym typeface="Lato"/>
            </a:endParaRPr>
          </a:p>
          <a:p>
            <a:pPr indent="-292100" lvl="0" marL="457200" rtl="0" algn="l">
              <a:spcBef>
                <a:spcPts val="0"/>
              </a:spcBef>
              <a:spcAft>
                <a:spcPts val="0"/>
              </a:spcAft>
              <a:buClr>
                <a:srgbClr val="666666"/>
              </a:buClr>
              <a:buSzPts val="1000"/>
              <a:buFont typeface="Lato"/>
              <a:buChar char="●"/>
            </a:pPr>
            <a:r>
              <a:rPr lang="en" sz="1000">
                <a:solidFill>
                  <a:srgbClr val="666666"/>
                </a:solidFill>
                <a:latin typeface="Lato"/>
                <a:ea typeface="Lato"/>
                <a:cs typeface="Lato"/>
                <a:sym typeface="Lato"/>
              </a:rPr>
              <a:t>Feature analysis</a:t>
            </a:r>
            <a:endParaRPr sz="1000">
              <a:solidFill>
                <a:srgbClr val="666666"/>
              </a:solidFill>
              <a:latin typeface="Lato"/>
              <a:ea typeface="Lato"/>
              <a:cs typeface="Lato"/>
              <a:sym typeface="Lato"/>
            </a:endParaRPr>
          </a:p>
          <a:p>
            <a:pPr indent="-292100" lvl="0" marL="457200" rtl="0" algn="l">
              <a:spcBef>
                <a:spcPts val="0"/>
              </a:spcBef>
              <a:spcAft>
                <a:spcPts val="0"/>
              </a:spcAft>
              <a:buClr>
                <a:srgbClr val="666666"/>
              </a:buClr>
              <a:buSzPts val="1000"/>
              <a:buFont typeface="Lato"/>
              <a:buChar char="●"/>
            </a:pPr>
            <a:r>
              <a:rPr lang="en" sz="1000">
                <a:solidFill>
                  <a:srgbClr val="666666"/>
                </a:solidFill>
                <a:latin typeface="Lato"/>
                <a:ea typeface="Lato"/>
                <a:cs typeface="Lato"/>
                <a:sym typeface="Lato"/>
              </a:rPr>
              <a:t>Classifier</a:t>
            </a:r>
            <a:endParaRPr sz="1000">
              <a:solidFill>
                <a:srgbClr val="666666"/>
              </a:solidFill>
              <a:latin typeface="Lato"/>
              <a:ea typeface="Lato"/>
              <a:cs typeface="Lato"/>
              <a:sym typeface="Lato"/>
            </a:endParaRPr>
          </a:p>
          <a:p>
            <a:pPr indent="-292100" lvl="0" marL="457200" rtl="0" algn="l">
              <a:spcBef>
                <a:spcPts val="0"/>
              </a:spcBef>
              <a:spcAft>
                <a:spcPts val="0"/>
              </a:spcAft>
              <a:buClr>
                <a:srgbClr val="666666"/>
              </a:buClr>
              <a:buSzPts val="1000"/>
              <a:buFont typeface="Lato"/>
              <a:buChar char="●"/>
            </a:pPr>
            <a:r>
              <a:rPr lang="en" sz="1000">
                <a:solidFill>
                  <a:srgbClr val="666666"/>
                </a:solidFill>
                <a:latin typeface="Lato"/>
                <a:ea typeface="Lato"/>
                <a:cs typeface="Lato"/>
                <a:sym typeface="Lato"/>
              </a:rPr>
              <a:t>Error plot</a:t>
            </a:r>
            <a:endParaRPr sz="1000">
              <a:solidFill>
                <a:srgbClr val="666666"/>
              </a:solidFill>
              <a:latin typeface="Lato"/>
              <a:ea typeface="Lato"/>
              <a:cs typeface="Lato"/>
              <a:sym typeface="Lato"/>
            </a:endParaRPr>
          </a:p>
          <a:p>
            <a:pPr indent="0" lvl="0" marL="0" rtl="0" algn="l">
              <a:spcBef>
                <a:spcPts val="0"/>
              </a:spcBef>
              <a:spcAft>
                <a:spcPts val="0"/>
              </a:spcAft>
              <a:buNone/>
            </a:pPr>
            <a:r>
              <a:rPr b="1" lang="en" sz="1000">
                <a:solidFill>
                  <a:schemeClr val="dk1"/>
                </a:solidFill>
                <a:latin typeface="Lato"/>
                <a:ea typeface="Lato"/>
                <a:cs typeface="Lato"/>
                <a:sym typeface="Lato"/>
              </a:rPr>
              <a:t>Matteo Formenti</a:t>
            </a:r>
            <a:r>
              <a:rPr lang="en" sz="1000">
                <a:solidFill>
                  <a:schemeClr val="dk1"/>
                </a:solidFill>
                <a:latin typeface="Lato"/>
                <a:ea typeface="Lato"/>
                <a:cs typeface="Lato"/>
                <a:sym typeface="Lato"/>
              </a:rPr>
              <a:t> 40%</a:t>
            </a:r>
            <a:endParaRPr sz="1000">
              <a:solidFill>
                <a:schemeClr val="dk1"/>
              </a:solidFill>
              <a:latin typeface="Lato"/>
              <a:ea typeface="Lato"/>
              <a:cs typeface="Lato"/>
              <a:sym typeface="Lato"/>
            </a:endParaRPr>
          </a:p>
          <a:p>
            <a:pPr indent="-292100" lvl="0" marL="457200" rtl="0" algn="l">
              <a:spcBef>
                <a:spcPts val="0"/>
              </a:spcBef>
              <a:spcAft>
                <a:spcPts val="0"/>
              </a:spcAft>
              <a:buClr>
                <a:srgbClr val="666666"/>
              </a:buClr>
              <a:buSzPts val="1000"/>
              <a:buFont typeface="Lato"/>
              <a:buChar char="●"/>
            </a:pPr>
            <a:r>
              <a:rPr lang="en" sz="1000">
                <a:solidFill>
                  <a:srgbClr val="666666"/>
                </a:solidFill>
                <a:latin typeface="Lato"/>
                <a:ea typeface="Lato"/>
                <a:cs typeface="Lato"/>
                <a:sym typeface="Lato"/>
              </a:rPr>
              <a:t>Vertices calculation</a:t>
            </a:r>
            <a:endParaRPr sz="1000">
              <a:solidFill>
                <a:srgbClr val="666666"/>
              </a:solidFill>
              <a:latin typeface="Lato"/>
              <a:ea typeface="Lato"/>
              <a:cs typeface="Lato"/>
              <a:sym typeface="Lato"/>
            </a:endParaRPr>
          </a:p>
          <a:p>
            <a:pPr indent="-292100" lvl="0" marL="457200" rtl="0" algn="l">
              <a:spcBef>
                <a:spcPts val="0"/>
              </a:spcBef>
              <a:spcAft>
                <a:spcPts val="0"/>
              </a:spcAft>
              <a:buClr>
                <a:srgbClr val="666666"/>
              </a:buClr>
              <a:buSzPts val="1000"/>
              <a:buFont typeface="Lato"/>
              <a:buChar char="●"/>
            </a:pPr>
            <a:r>
              <a:rPr lang="en" sz="1000">
                <a:solidFill>
                  <a:srgbClr val="666666"/>
                </a:solidFill>
                <a:latin typeface="Lato"/>
                <a:ea typeface="Lato"/>
                <a:cs typeface="Lato"/>
                <a:sym typeface="Lato"/>
              </a:rPr>
              <a:t>ROI isolation</a:t>
            </a:r>
            <a:endParaRPr sz="1000">
              <a:solidFill>
                <a:srgbClr val="666666"/>
              </a:solidFill>
              <a:latin typeface="Lato"/>
              <a:ea typeface="Lato"/>
              <a:cs typeface="Lato"/>
              <a:sym typeface="Lato"/>
            </a:endParaRPr>
          </a:p>
          <a:p>
            <a:pPr indent="-292100" lvl="0" marL="457200" rtl="0" algn="l">
              <a:spcBef>
                <a:spcPts val="0"/>
              </a:spcBef>
              <a:spcAft>
                <a:spcPts val="0"/>
              </a:spcAft>
              <a:buClr>
                <a:srgbClr val="666666"/>
              </a:buClr>
              <a:buSzPts val="1000"/>
              <a:buFont typeface="Lato"/>
              <a:buChar char="●"/>
            </a:pPr>
            <a:r>
              <a:rPr lang="en" sz="1000">
                <a:solidFill>
                  <a:srgbClr val="666666"/>
                </a:solidFill>
                <a:latin typeface="Lato"/>
                <a:ea typeface="Lato"/>
                <a:cs typeface="Lato"/>
                <a:sym typeface="Lato"/>
              </a:rPr>
              <a:t>Slides</a:t>
            </a:r>
            <a:endParaRPr sz="1000">
              <a:solidFill>
                <a:srgbClr val="666666"/>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0" y="1318650"/>
            <a:ext cx="2761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SQUARE BOXES</a:t>
            </a:r>
            <a:endParaRPr sz="1200">
              <a:solidFill>
                <a:schemeClr val="dk1"/>
              </a:solidFill>
            </a:endParaRPr>
          </a:p>
        </p:txBody>
      </p:sp>
      <p:pic>
        <p:nvPicPr>
          <p:cNvPr id="119" name="Google Shape;119;p17"/>
          <p:cNvPicPr preferRelativeResize="0"/>
          <p:nvPr/>
        </p:nvPicPr>
        <p:blipFill>
          <a:blip r:embed="rId3">
            <a:alphaModFix/>
          </a:blip>
          <a:stretch>
            <a:fillRect/>
          </a:stretch>
        </p:blipFill>
        <p:spPr>
          <a:xfrm>
            <a:off x="2644900" y="637700"/>
            <a:ext cx="1962001" cy="1308001"/>
          </a:xfrm>
          <a:prstGeom prst="rect">
            <a:avLst/>
          </a:prstGeom>
          <a:noFill/>
          <a:ln>
            <a:noFill/>
          </a:ln>
        </p:spPr>
      </p:pic>
      <p:pic>
        <p:nvPicPr>
          <p:cNvPr id="120" name="Google Shape;120;p17"/>
          <p:cNvPicPr preferRelativeResize="0"/>
          <p:nvPr/>
        </p:nvPicPr>
        <p:blipFill>
          <a:blip r:embed="rId4">
            <a:alphaModFix/>
          </a:blip>
          <a:stretch>
            <a:fillRect/>
          </a:stretch>
        </p:blipFill>
        <p:spPr>
          <a:xfrm>
            <a:off x="4872600" y="637699"/>
            <a:ext cx="1962001" cy="1308001"/>
          </a:xfrm>
          <a:prstGeom prst="rect">
            <a:avLst/>
          </a:prstGeom>
          <a:noFill/>
          <a:ln>
            <a:noFill/>
          </a:ln>
        </p:spPr>
      </p:pic>
      <p:pic>
        <p:nvPicPr>
          <p:cNvPr id="121" name="Google Shape;121;p17"/>
          <p:cNvPicPr preferRelativeResize="0"/>
          <p:nvPr/>
        </p:nvPicPr>
        <p:blipFill>
          <a:blip r:embed="rId5">
            <a:alphaModFix/>
          </a:blip>
          <a:stretch>
            <a:fillRect/>
          </a:stretch>
        </p:blipFill>
        <p:spPr>
          <a:xfrm>
            <a:off x="7100300" y="637699"/>
            <a:ext cx="1962001" cy="1308001"/>
          </a:xfrm>
          <a:prstGeom prst="rect">
            <a:avLst/>
          </a:prstGeom>
          <a:noFill/>
          <a:ln>
            <a:noFill/>
          </a:ln>
        </p:spPr>
      </p:pic>
      <p:pic>
        <p:nvPicPr>
          <p:cNvPr id="122" name="Google Shape;122;p17"/>
          <p:cNvPicPr preferRelativeResize="0"/>
          <p:nvPr/>
        </p:nvPicPr>
        <p:blipFill>
          <a:blip r:embed="rId6">
            <a:alphaModFix/>
          </a:blip>
          <a:stretch>
            <a:fillRect/>
          </a:stretch>
        </p:blipFill>
        <p:spPr>
          <a:xfrm>
            <a:off x="2644900" y="3666249"/>
            <a:ext cx="1962001" cy="1308001"/>
          </a:xfrm>
          <a:prstGeom prst="rect">
            <a:avLst/>
          </a:prstGeom>
          <a:noFill/>
          <a:ln>
            <a:noFill/>
          </a:ln>
        </p:spPr>
      </p:pic>
      <p:pic>
        <p:nvPicPr>
          <p:cNvPr id="123" name="Google Shape;123;p17"/>
          <p:cNvPicPr preferRelativeResize="0"/>
          <p:nvPr/>
        </p:nvPicPr>
        <p:blipFill>
          <a:blip r:embed="rId7">
            <a:alphaModFix/>
          </a:blip>
          <a:stretch>
            <a:fillRect/>
          </a:stretch>
        </p:blipFill>
        <p:spPr>
          <a:xfrm>
            <a:off x="4872601" y="2151984"/>
            <a:ext cx="1962001" cy="1307994"/>
          </a:xfrm>
          <a:prstGeom prst="rect">
            <a:avLst/>
          </a:prstGeom>
          <a:noFill/>
          <a:ln>
            <a:noFill/>
          </a:ln>
        </p:spPr>
      </p:pic>
      <p:pic>
        <p:nvPicPr>
          <p:cNvPr id="124" name="Google Shape;124;p17"/>
          <p:cNvPicPr preferRelativeResize="0"/>
          <p:nvPr/>
        </p:nvPicPr>
        <p:blipFill>
          <a:blip r:embed="rId8">
            <a:alphaModFix/>
          </a:blip>
          <a:stretch>
            <a:fillRect/>
          </a:stretch>
        </p:blipFill>
        <p:spPr>
          <a:xfrm>
            <a:off x="7100300" y="2151975"/>
            <a:ext cx="1962001" cy="1308001"/>
          </a:xfrm>
          <a:prstGeom prst="rect">
            <a:avLst/>
          </a:prstGeom>
          <a:noFill/>
          <a:ln>
            <a:noFill/>
          </a:ln>
        </p:spPr>
      </p:pic>
      <p:pic>
        <p:nvPicPr>
          <p:cNvPr id="125" name="Google Shape;125;p17"/>
          <p:cNvPicPr preferRelativeResize="0"/>
          <p:nvPr/>
        </p:nvPicPr>
        <p:blipFill>
          <a:blip r:embed="rId9">
            <a:alphaModFix/>
          </a:blip>
          <a:stretch>
            <a:fillRect/>
          </a:stretch>
        </p:blipFill>
        <p:spPr>
          <a:xfrm>
            <a:off x="4890050" y="3666250"/>
            <a:ext cx="1962001" cy="1308001"/>
          </a:xfrm>
          <a:prstGeom prst="rect">
            <a:avLst/>
          </a:prstGeom>
          <a:noFill/>
          <a:ln>
            <a:noFill/>
          </a:ln>
        </p:spPr>
      </p:pic>
      <p:pic>
        <p:nvPicPr>
          <p:cNvPr id="126" name="Google Shape;126;p17"/>
          <p:cNvPicPr preferRelativeResize="0"/>
          <p:nvPr/>
        </p:nvPicPr>
        <p:blipFill>
          <a:blip r:embed="rId10">
            <a:alphaModFix/>
          </a:blip>
          <a:stretch>
            <a:fillRect/>
          </a:stretch>
        </p:blipFill>
        <p:spPr>
          <a:xfrm>
            <a:off x="2644900" y="2151975"/>
            <a:ext cx="1962001" cy="1308001"/>
          </a:xfrm>
          <a:prstGeom prst="rect">
            <a:avLst/>
          </a:prstGeom>
          <a:noFill/>
          <a:ln>
            <a:noFill/>
          </a:ln>
        </p:spPr>
      </p:pic>
      <p:pic>
        <p:nvPicPr>
          <p:cNvPr id="127" name="Google Shape;127;p17"/>
          <p:cNvPicPr preferRelativeResize="0"/>
          <p:nvPr/>
        </p:nvPicPr>
        <p:blipFill>
          <a:blip r:embed="rId11">
            <a:alphaModFix/>
          </a:blip>
          <a:stretch>
            <a:fillRect/>
          </a:stretch>
        </p:blipFill>
        <p:spPr>
          <a:xfrm>
            <a:off x="7100300" y="3666250"/>
            <a:ext cx="1962001" cy="130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880800" y="632625"/>
            <a:ext cx="7382400" cy="3585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3600"/>
              <a:buNone/>
            </a:pPr>
            <a:r>
              <a:rPr lang="en"/>
              <a:t>Macro step</a:t>
            </a:r>
            <a:endParaRPr sz="1800"/>
          </a:p>
          <a:p>
            <a:pPr indent="-342900" lvl="0" marL="914400" rtl="0" algn="l">
              <a:lnSpc>
                <a:spcPct val="150000"/>
              </a:lnSpc>
              <a:spcBef>
                <a:spcPts val="0"/>
              </a:spcBef>
              <a:spcAft>
                <a:spcPts val="0"/>
              </a:spcAft>
              <a:buSzPts val="1800"/>
              <a:buChar char="●"/>
            </a:pPr>
            <a:r>
              <a:rPr lang="en" sz="1800"/>
              <a:t>Box detection</a:t>
            </a:r>
            <a:endParaRPr sz="1800"/>
          </a:p>
          <a:p>
            <a:pPr indent="-342900" lvl="0" marL="914400" rtl="0" algn="l">
              <a:lnSpc>
                <a:spcPct val="150000"/>
              </a:lnSpc>
              <a:spcBef>
                <a:spcPts val="0"/>
              </a:spcBef>
              <a:spcAft>
                <a:spcPts val="0"/>
              </a:spcAft>
              <a:buSzPts val="1800"/>
              <a:buChar char="●"/>
            </a:pPr>
            <a:r>
              <a:rPr lang="en" sz="1800"/>
              <a:t>Vertices detection</a:t>
            </a:r>
            <a:endParaRPr sz="1800"/>
          </a:p>
          <a:p>
            <a:pPr indent="-342900" lvl="0" marL="914400" rtl="0" algn="l">
              <a:lnSpc>
                <a:spcPct val="150000"/>
              </a:lnSpc>
              <a:spcBef>
                <a:spcPts val="0"/>
              </a:spcBef>
              <a:spcAft>
                <a:spcPts val="0"/>
              </a:spcAft>
              <a:buSzPts val="1800"/>
              <a:buChar char="●"/>
            </a:pPr>
            <a:r>
              <a:rPr lang="en" sz="1800"/>
              <a:t>Box classification</a:t>
            </a:r>
            <a:endParaRPr sz="1800"/>
          </a:p>
          <a:p>
            <a:pPr indent="-342900" lvl="0" marL="914400" rtl="0" algn="l">
              <a:lnSpc>
                <a:spcPct val="150000"/>
              </a:lnSpc>
              <a:spcBef>
                <a:spcPts val="0"/>
              </a:spcBef>
              <a:spcAft>
                <a:spcPts val="0"/>
              </a:spcAft>
              <a:buSzPts val="1800"/>
              <a:buChar char="●"/>
            </a:pPr>
            <a:r>
              <a:rPr lang="en" sz="1800"/>
              <a:t>Perspective adjustment</a:t>
            </a:r>
            <a:endParaRPr sz="1800"/>
          </a:p>
          <a:p>
            <a:pPr indent="-342900" lvl="0" marL="914400" rtl="0" algn="l">
              <a:lnSpc>
                <a:spcPct val="150000"/>
              </a:lnSpc>
              <a:spcBef>
                <a:spcPts val="0"/>
              </a:spcBef>
              <a:spcAft>
                <a:spcPts val="0"/>
              </a:spcAft>
              <a:buSzPts val="1800"/>
              <a:buChar char="●"/>
            </a:pPr>
            <a:r>
              <a:rPr lang="en" sz="1800"/>
              <a:t>ROI Classification</a:t>
            </a:r>
            <a:endParaRPr sz="1800"/>
          </a:p>
          <a:p>
            <a:pPr indent="-342900" lvl="0" marL="914400" rtl="0" algn="l">
              <a:lnSpc>
                <a:spcPct val="150000"/>
              </a:lnSpc>
              <a:spcBef>
                <a:spcPts val="0"/>
              </a:spcBef>
              <a:spcAft>
                <a:spcPts val="0"/>
              </a:spcAft>
              <a:buSzPts val="1800"/>
              <a:buChar char="●"/>
            </a:pPr>
            <a:r>
              <a:rPr lang="en" sz="1800"/>
              <a:t>Error detection</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000">
                <a:solidFill>
                  <a:schemeClr val="dk1"/>
                </a:solidFill>
              </a:rPr>
              <a:t>BOX</a:t>
            </a:r>
            <a:endParaRPr sz="3000">
              <a:solidFill>
                <a:schemeClr val="dk1"/>
              </a:solidFill>
            </a:endParaRPr>
          </a:p>
          <a:p>
            <a:pPr indent="0" lvl="0" marL="0" rtl="0" algn="l">
              <a:lnSpc>
                <a:spcPct val="100000"/>
              </a:lnSpc>
              <a:spcBef>
                <a:spcPts val="0"/>
              </a:spcBef>
              <a:spcAft>
                <a:spcPts val="0"/>
              </a:spcAft>
              <a:buSzPts val="2600"/>
              <a:buNone/>
            </a:pPr>
            <a:r>
              <a:rPr lang="en" sz="3000">
                <a:solidFill>
                  <a:schemeClr val="dk1"/>
                </a:solidFill>
              </a:rPr>
              <a:t>DETECTION</a:t>
            </a:r>
            <a:endParaRPr sz="3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0" y="1318650"/>
            <a:ext cx="2761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COLOR SPACE ANALYSIS</a:t>
            </a:r>
            <a:endParaRPr sz="1200">
              <a:solidFill>
                <a:schemeClr val="dk1"/>
              </a:solidFill>
            </a:endParaRPr>
          </a:p>
        </p:txBody>
      </p:sp>
      <p:sp>
        <p:nvSpPr>
          <p:cNvPr id="143" name="Google Shape;143;p20"/>
          <p:cNvSpPr txBox="1"/>
          <p:nvPr>
            <p:ph idx="1" type="body"/>
          </p:nvPr>
        </p:nvSpPr>
        <p:spPr>
          <a:xfrm>
            <a:off x="-150" y="1681050"/>
            <a:ext cx="2761500" cy="346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sz="1000"/>
              <a:t>Color space analysis is critical in order to detect the most viable color space that maximizes the contrast between box and table. A qualitative analysis shows that Cb and Cr are the most appropriate channels.</a:t>
            </a:r>
            <a:endParaRPr sz="1000"/>
          </a:p>
        </p:txBody>
      </p:sp>
      <p:pic>
        <p:nvPicPr>
          <p:cNvPr id="144" name="Google Shape;144;p20"/>
          <p:cNvPicPr preferRelativeResize="0"/>
          <p:nvPr/>
        </p:nvPicPr>
        <p:blipFill rotWithShape="1">
          <a:blip r:embed="rId3">
            <a:alphaModFix/>
          </a:blip>
          <a:srcRect b="0" l="0" r="0" t="0"/>
          <a:stretch/>
        </p:blipFill>
        <p:spPr>
          <a:xfrm>
            <a:off x="2761350" y="490650"/>
            <a:ext cx="6382601" cy="4652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1"/>
          <p:cNvPicPr preferRelativeResize="0"/>
          <p:nvPr/>
        </p:nvPicPr>
        <p:blipFill rotWithShape="1">
          <a:blip r:embed="rId3">
            <a:alphaModFix/>
          </a:blip>
          <a:srcRect b="0" l="0" r="0" t="0"/>
          <a:stretch/>
        </p:blipFill>
        <p:spPr>
          <a:xfrm>
            <a:off x="2808725" y="489300"/>
            <a:ext cx="6335150" cy="4654199"/>
          </a:xfrm>
          <a:prstGeom prst="rect">
            <a:avLst/>
          </a:prstGeom>
          <a:noFill/>
          <a:ln>
            <a:noFill/>
          </a:ln>
        </p:spPr>
      </p:pic>
      <p:sp>
        <p:nvSpPr>
          <p:cNvPr id="150" name="Google Shape;150;p21"/>
          <p:cNvSpPr txBox="1"/>
          <p:nvPr>
            <p:ph type="title"/>
          </p:nvPr>
        </p:nvSpPr>
        <p:spPr>
          <a:xfrm>
            <a:off x="0" y="1318650"/>
            <a:ext cx="27612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1200">
                <a:solidFill>
                  <a:schemeClr val="dk1"/>
                </a:solidFill>
              </a:rPr>
              <a:t>IMAGE </a:t>
            </a:r>
            <a:r>
              <a:rPr lang="en" sz="1200">
                <a:solidFill>
                  <a:schemeClr val="dk1"/>
                </a:solidFill>
              </a:rPr>
              <a:t>ENHANCEMENT</a:t>
            </a:r>
            <a:endParaRPr sz="1200">
              <a:solidFill>
                <a:schemeClr val="dk1"/>
              </a:solidFill>
            </a:endParaRPr>
          </a:p>
        </p:txBody>
      </p:sp>
      <p:sp>
        <p:nvSpPr>
          <p:cNvPr id="151" name="Google Shape;151;p21"/>
          <p:cNvSpPr txBox="1"/>
          <p:nvPr>
            <p:ph idx="1" type="body"/>
          </p:nvPr>
        </p:nvSpPr>
        <p:spPr>
          <a:xfrm>
            <a:off x="0" y="1681050"/>
            <a:ext cx="2748300" cy="3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Filtering the image allows for higher box detection precision, the objective is to smooth as much as possible the background, so that edges are detected only inside the box. The following steps have been performed:</a:t>
            </a:r>
            <a:endParaRPr sz="1000"/>
          </a:p>
          <a:p>
            <a:pPr indent="-292100" lvl="0" marL="457200" rtl="0" algn="l">
              <a:spcBef>
                <a:spcPts val="0"/>
              </a:spcBef>
              <a:spcAft>
                <a:spcPts val="0"/>
              </a:spcAft>
              <a:buSzPts val="1000"/>
              <a:buChar char="●"/>
            </a:pPr>
            <a:r>
              <a:rPr lang="en" sz="1000"/>
              <a:t>Cb channel isolation</a:t>
            </a:r>
            <a:endParaRPr sz="1000"/>
          </a:p>
          <a:p>
            <a:pPr indent="-292100" lvl="0" marL="457200" rtl="0" algn="l">
              <a:spcBef>
                <a:spcPts val="0"/>
              </a:spcBef>
              <a:spcAft>
                <a:spcPts val="0"/>
              </a:spcAft>
              <a:buSzPts val="1000"/>
              <a:buChar char="●"/>
            </a:pPr>
            <a:r>
              <a:rPr lang="en" sz="1000"/>
              <a:t>Image resizing to a fixed dimension (allows for faster processing and static filter dimensions)</a:t>
            </a:r>
            <a:endParaRPr sz="1000"/>
          </a:p>
          <a:p>
            <a:pPr indent="-292100" lvl="0" marL="457200" rtl="0" algn="l">
              <a:spcBef>
                <a:spcPts val="0"/>
              </a:spcBef>
              <a:spcAft>
                <a:spcPts val="0"/>
              </a:spcAft>
              <a:buSzPts val="1000"/>
              <a:buChar char="●"/>
            </a:pPr>
            <a:r>
              <a:rPr lang="en" sz="1000"/>
              <a:t>Scaled image median and gaussian filtering</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